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7" r:id="rId1"/>
  </p:sldMasterIdLst>
  <p:notesMasterIdLst>
    <p:notesMasterId r:id="rId16"/>
  </p:notesMasterIdLst>
  <p:handoutMasterIdLst>
    <p:handoutMasterId r:id="rId17"/>
  </p:handoutMasterIdLst>
  <p:sldIdLst>
    <p:sldId id="257" r:id="rId2"/>
    <p:sldId id="305" r:id="rId3"/>
    <p:sldId id="320" r:id="rId4"/>
    <p:sldId id="322" r:id="rId5"/>
    <p:sldId id="280" r:id="rId6"/>
    <p:sldId id="283" r:id="rId7"/>
    <p:sldId id="271" r:id="rId8"/>
    <p:sldId id="317" r:id="rId9"/>
    <p:sldId id="318" r:id="rId10"/>
    <p:sldId id="319" r:id="rId11"/>
    <p:sldId id="316" r:id="rId12"/>
    <p:sldId id="321" r:id="rId13"/>
    <p:sldId id="266" r:id="rId14"/>
    <p:sldId id="323" r:id="rId15"/>
  </p:sldIdLst>
  <p:sldSz cx="16257588" cy="9144000"/>
  <p:notesSz cx="7010400" cy="9296400"/>
  <p:defaultTextStyle>
    <a:defPPr>
      <a:defRPr lang="en-US"/>
    </a:defPPr>
    <a:lvl1pPr marL="0" algn="l" defTabSz="1015246" rtl="0" eaLnBrk="1" latinLnBrk="0" hangingPunct="1">
      <a:defRPr sz="3900" kern="1200">
        <a:solidFill>
          <a:schemeClr val="tx1"/>
        </a:solidFill>
        <a:latin typeface="+mn-lt"/>
        <a:ea typeface="+mn-ea"/>
        <a:cs typeface="+mn-cs"/>
      </a:defRPr>
    </a:lvl1pPr>
    <a:lvl2pPr marL="1015246" algn="l" defTabSz="1015246" rtl="0" eaLnBrk="1" latinLnBrk="0" hangingPunct="1">
      <a:defRPr sz="3900" kern="1200">
        <a:solidFill>
          <a:schemeClr val="tx1"/>
        </a:solidFill>
        <a:latin typeface="+mn-lt"/>
        <a:ea typeface="+mn-ea"/>
        <a:cs typeface="+mn-cs"/>
      </a:defRPr>
    </a:lvl2pPr>
    <a:lvl3pPr marL="2030491" algn="l" defTabSz="1015246" rtl="0" eaLnBrk="1" latinLnBrk="0" hangingPunct="1">
      <a:defRPr sz="3900" kern="1200">
        <a:solidFill>
          <a:schemeClr val="tx1"/>
        </a:solidFill>
        <a:latin typeface="+mn-lt"/>
        <a:ea typeface="+mn-ea"/>
        <a:cs typeface="+mn-cs"/>
      </a:defRPr>
    </a:lvl3pPr>
    <a:lvl4pPr marL="3045736" algn="l" defTabSz="1015246" rtl="0" eaLnBrk="1" latinLnBrk="0" hangingPunct="1">
      <a:defRPr sz="3900" kern="1200">
        <a:solidFill>
          <a:schemeClr val="tx1"/>
        </a:solidFill>
        <a:latin typeface="+mn-lt"/>
        <a:ea typeface="+mn-ea"/>
        <a:cs typeface="+mn-cs"/>
      </a:defRPr>
    </a:lvl4pPr>
    <a:lvl5pPr marL="4060982" algn="l" defTabSz="1015246" rtl="0" eaLnBrk="1" latinLnBrk="0" hangingPunct="1">
      <a:defRPr sz="3900" kern="1200">
        <a:solidFill>
          <a:schemeClr val="tx1"/>
        </a:solidFill>
        <a:latin typeface="+mn-lt"/>
        <a:ea typeface="+mn-ea"/>
        <a:cs typeface="+mn-cs"/>
      </a:defRPr>
    </a:lvl5pPr>
    <a:lvl6pPr marL="5076229" algn="l" defTabSz="1015246" rtl="0" eaLnBrk="1" latinLnBrk="0" hangingPunct="1">
      <a:defRPr sz="3900" kern="1200">
        <a:solidFill>
          <a:schemeClr val="tx1"/>
        </a:solidFill>
        <a:latin typeface="+mn-lt"/>
        <a:ea typeface="+mn-ea"/>
        <a:cs typeface="+mn-cs"/>
      </a:defRPr>
    </a:lvl6pPr>
    <a:lvl7pPr marL="6091472" algn="l" defTabSz="1015246" rtl="0" eaLnBrk="1" latinLnBrk="0" hangingPunct="1">
      <a:defRPr sz="3900" kern="1200">
        <a:solidFill>
          <a:schemeClr val="tx1"/>
        </a:solidFill>
        <a:latin typeface="+mn-lt"/>
        <a:ea typeface="+mn-ea"/>
        <a:cs typeface="+mn-cs"/>
      </a:defRPr>
    </a:lvl7pPr>
    <a:lvl8pPr marL="7106716" algn="l" defTabSz="1015246" rtl="0" eaLnBrk="1" latinLnBrk="0" hangingPunct="1">
      <a:defRPr sz="3900" kern="1200">
        <a:solidFill>
          <a:schemeClr val="tx1"/>
        </a:solidFill>
        <a:latin typeface="+mn-lt"/>
        <a:ea typeface="+mn-ea"/>
        <a:cs typeface="+mn-cs"/>
      </a:defRPr>
    </a:lvl8pPr>
    <a:lvl9pPr marL="8121963" algn="l" defTabSz="1015246"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585" userDrawn="1">
          <p15:clr>
            <a:srgbClr val="A4A3A4"/>
          </p15:clr>
        </p15:guide>
        <p15:guide id="3" orient="horz" pos="4848" userDrawn="1">
          <p15:clr>
            <a:srgbClr val="A4A3A4"/>
          </p15:clr>
        </p15:guide>
        <p15:guide id="4" pos="5121" userDrawn="1">
          <p15:clr>
            <a:srgbClr val="A4A3A4"/>
          </p15:clr>
        </p15:guide>
        <p15:guide id="5" orient="horz" pos="5352" userDrawn="1">
          <p15:clr>
            <a:srgbClr val="A4A3A4"/>
          </p15:clr>
        </p15:guide>
        <p15:guide id="6" orient="horz" pos="1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Palmer" initials="C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333FF"/>
    <a:srgbClr val="FFFFFF"/>
    <a:srgbClr val="FFDEA3"/>
    <a:srgbClr val="32BCAD"/>
    <a:srgbClr val="1B58A8"/>
    <a:srgbClr val="000000"/>
    <a:srgbClr val="EAEAEA"/>
    <a:srgbClr val="FF33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84706" autoAdjust="0"/>
  </p:normalViewPr>
  <p:slideViewPr>
    <p:cSldViewPr snapToGrid="0" snapToObjects="1">
      <p:cViewPr varScale="1">
        <p:scale>
          <a:sx n="74" d="100"/>
          <a:sy n="74" d="100"/>
        </p:scale>
        <p:origin x="1344" y="184"/>
      </p:cViewPr>
      <p:guideLst>
        <p:guide orient="horz" pos="1296"/>
        <p:guide pos="585"/>
        <p:guide orient="horz" pos="4848"/>
        <p:guide pos="5121"/>
        <p:guide orient="horz" pos="5352"/>
        <p:guide orient="horz" pos="1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3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wrap="square" lIns="38100" tIns="19050" rIns="38100" bIns="19050" anchor="ctr">
                <a:spAutoFit/>
              </a:bodyPr>
              <a:lstStyle/>
              <a:p>
                <a:pPr>
                  <a:defRPr sz="24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1"/>
                <c:pt idx="0">
                  <c:v>Category 1</c:v>
                </c:pt>
              </c:strCache>
            </c:strRef>
          </c:cat>
          <c:val>
            <c:numRef>
              <c:f>Sheet1!$B$2:$B$6</c:f>
              <c:numCache>
                <c:formatCode>General</c:formatCode>
                <c:ptCount val="5"/>
                <c:pt idx="0">
                  <c:v>0.17</c:v>
                </c:pt>
                <c:pt idx="1">
                  <c:v>0.22</c:v>
                </c:pt>
                <c:pt idx="2">
                  <c:v>0.3</c:v>
                </c:pt>
                <c:pt idx="3">
                  <c:v>0.36</c:v>
                </c:pt>
                <c:pt idx="4">
                  <c:v>0.61</c:v>
                </c:pt>
              </c:numCache>
            </c:numRef>
          </c:val>
        </c:ser>
        <c:dLbls>
          <c:showLegendKey val="0"/>
          <c:showVal val="0"/>
          <c:showCatName val="0"/>
          <c:showSerName val="0"/>
          <c:showPercent val="0"/>
          <c:showBubbleSize val="0"/>
        </c:dLbls>
        <c:gapWidth val="46"/>
        <c:overlap val="100"/>
        <c:axId val="-2048211152"/>
        <c:axId val="-2048209344"/>
      </c:barChart>
      <c:catAx>
        <c:axId val="-2048211152"/>
        <c:scaling>
          <c:orientation val="minMax"/>
        </c:scaling>
        <c:delete val="1"/>
        <c:axPos val="l"/>
        <c:numFmt formatCode="General" sourceLinked="1"/>
        <c:majorTickMark val="none"/>
        <c:minorTickMark val="none"/>
        <c:tickLblPos val="none"/>
        <c:crossAx val="-2048209344"/>
        <c:crosses val="autoZero"/>
        <c:auto val="1"/>
        <c:lblAlgn val="ctr"/>
        <c:lblOffset val="100"/>
        <c:noMultiLvlLbl val="0"/>
      </c:catAx>
      <c:valAx>
        <c:axId val="-2048209344"/>
        <c:scaling>
          <c:orientation val="minMax"/>
        </c:scaling>
        <c:delete val="1"/>
        <c:axPos val="b"/>
        <c:numFmt formatCode="General" sourceLinked="1"/>
        <c:majorTickMark val="none"/>
        <c:minorTickMark val="none"/>
        <c:tickLblPos val="none"/>
        <c:crossAx val="-204821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noFill/>
              </a:ln>
              <a:effectLst/>
            </c:spPr>
          </c:dPt>
          <c:dPt>
            <c:idx val="2"/>
            <c:invertIfNegative val="0"/>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2009</c:v>
                </c:pt>
                <c:pt idx="1">
                  <c:v>2011</c:v>
                </c:pt>
                <c:pt idx="2">
                  <c:v>2014*</c:v>
                </c:pt>
              </c:strCache>
            </c:strRef>
          </c:cat>
          <c:val>
            <c:numRef>
              <c:f>Sheet1!$B$2:$B$4</c:f>
              <c:numCache>
                <c:formatCode>General</c:formatCode>
                <c:ptCount val="3"/>
                <c:pt idx="0">
                  <c:v>0.18</c:v>
                </c:pt>
                <c:pt idx="1">
                  <c:v>0.3</c:v>
                </c:pt>
                <c:pt idx="2">
                  <c:v>0.44</c:v>
                </c:pt>
              </c:numCache>
            </c:numRef>
          </c:val>
        </c:ser>
        <c:dLbls>
          <c:showLegendKey val="0"/>
          <c:showVal val="0"/>
          <c:showCatName val="0"/>
          <c:showSerName val="0"/>
          <c:showPercent val="0"/>
          <c:showBubbleSize val="0"/>
        </c:dLbls>
        <c:gapWidth val="89"/>
        <c:overlap val="100"/>
        <c:axId val="-2145829248"/>
        <c:axId val="-2146047472"/>
      </c:barChart>
      <c:catAx>
        <c:axId val="-214582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6047472"/>
        <c:crosses val="autoZero"/>
        <c:auto val="1"/>
        <c:lblAlgn val="ctr"/>
        <c:lblOffset val="100"/>
        <c:noMultiLvlLbl val="0"/>
      </c:catAx>
      <c:valAx>
        <c:axId val="-2146047472"/>
        <c:scaling>
          <c:orientation val="minMax"/>
          <c:max val="0.45"/>
          <c:min val="0.0"/>
        </c:scaling>
        <c:delete val="1"/>
        <c:axPos val="l"/>
        <c:numFmt formatCode="General" sourceLinked="1"/>
        <c:majorTickMark val="none"/>
        <c:minorTickMark val="none"/>
        <c:tickLblPos val="none"/>
        <c:crossAx val="-2145829248"/>
        <c:crosses val="autoZero"/>
        <c:crossBetween val="between"/>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7C2776-B9DD-1946-9831-785CA23AC1F1}" type="datetime1">
              <a:rPr lang="en-US" smtClean="0"/>
              <a:pPr/>
              <a:t>1/28/16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ECB827-1CCB-B349-98A7-AAC485CBB65F}" type="slidenum">
              <a:rPr lang="en-US" smtClean="0"/>
              <a:pPr/>
              <a:t>‹#›</a:t>
            </a:fld>
            <a:endParaRPr lang="en-US" dirty="0"/>
          </a:p>
        </p:txBody>
      </p:sp>
    </p:spTree>
    <p:extLst>
      <p:ext uri="{BB962C8B-B14F-4D97-AF65-F5344CB8AC3E}">
        <p14:creationId xmlns:p14="http://schemas.microsoft.com/office/powerpoint/2010/main" val="3435521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A1C7DD-7A43-8947-A922-8561F0BA9BCC}" type="datetime1">
              <a:rPr lang="en-US" smtClean="0"/>
              <a:pPr/>
              <a:t>1/28/16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E9330B-B1DA-214B-A229-0CB8492B91A5}" type="slidenum">
              <a:rPr lang="en-US" smtClean="0"/>
              <a:pPr/>
              <a:t>‹#›</a:t>
            </a:fld>
            <a:endParaRPr lang="en-US" dirty="0"/>
          </a:p>
        </p:txBody>
      </p:sp>
    </p:spTree>
    <p:extLst>
      <p:ext uri="{BB962C8B-B14F-4D97-AF65-F5344CB8AC3E}">
        <p14:creationId xmlns:p14="http://schemas.microsoft.com/office/powerpoint/2010/main" val="726771065"/>
      </p:ext>
    </p:extLst>
  </p:cSld>
  <p:clrMap bg1="lt1" tx1="dk1" bg2="lt2" tx2="dk2" accent1="accent1" accent2="accent2" accent3="accent3" accent4="accent4" accent5="accent5" accent6="accent6" hlink="hlink" folHlink="folHlink"/>
  <p:hf hdr="0" ftr="0" dt="0"/>
  <p:notesStyle>
    <a:lvl1pPr marL="0" algn="l" defTabSz="1015246" rtl="0" eaLnBrk="1" latinLnBrk="0" hangingPunct="1">
      <a:defRPr sz="2700" kern="1200">
        <a:solidFill>
          <a:schemeClr val="tx1"/>
        </a:solidFill>
        <a:latin typeface="+mn-lt"/>
        <a:ea typeface="+mn-ea"/>
        <a:cs typeface="+mn-cs"/>
      </a:defRPr>
    </a:lvl1pPr>
    <a:lvl2pPr marL="1015246" algn="l" defTabSz="1015246" rtl="0" eaLnBrk="1" latinLnBrk="0" hangingPunct="1">
      <a:defRPr sz="2700" kern="1200">
        <a:solidFill>
          <a:schemeClr val="tx1"/>
        </a:solidFill>
        <a:latin typeface="+mn-lt"/>
        <a:ea typeface="+mn-ea"/>
        <a:cs typeface="+mn-cs"/>
      </a:defRPr>
    </a:lvl2pPr>
    <a:lvl3pPr marL="2030491" algn="l" defTabSz="1015246" rtl="0" eaLnBrk="1" latinLnBrk="0" hangingPunct="1">
      <a:defRPr sz="2700" kern="1200">
        <a:solidFill>
          <a:schemeClr val="tx1"/>
        </a:solidFill>
        <a:latin typeface="+mn-lt"/>
        <a:ea typeface="+mn-ea"/>
        <a:cs typeface="+mn-cs"/>
      </a:defRPr>
    </a:lvl3pPr>
    <a:lvl4pPr marL="3045736" algn="l" defTabSz="1015246" rtl="0" eaLnBrk="1" latinLnBrk="0" hangingPunct="1">
      <a:defRPr sz="2700" kern="1200">
        <a:solidFill>
          <a:schemeClr val="tx1"/>
        </a:solidFill>
        <a:latin typeface="+mn-lt"/>
        <a:ea typeface="+mn-ea"/>
        <a:cs typeface="+mn-cs"/>
      </a:defRPr>
    </a:lvl4pPr>
    <a:lvl5pPr marL="4060982" algn="l" defTabSz="1015246" rtl="0" eaLnBrk="1" latinLnBrk="0" hangingPunct="1">
      <a:defRPr sz="2700" kern="1200">
        <a:solidFill>
          <a:schemeClr val="tx1"/>
        </a:solidFill>
        <a:latin typeface="+mn-lt"/>
        <a:ea typeface="+mn-ea"/>
        <a:cs typeface="+mn-cs"/>
      </a:defRPr>
    </a:lvl5pPr>
    <a:lvl6pPr marL="5076229" algn="l" defTabSz="1015246" rtl="0" eaLnBrk="1" latinLnBrk="0" hangingPunct="1">
      <a:defRPr sz="2700" kern="1200">
        <a:solidFill>
          <a:schemeClr val="tx1"/>
        </a:solidFill>
        <a:latin typeface="+mn-lt"/>
        <a:ea typeface="+mn-ea"/>
        <a:cs typeface="+mn-cs"/>
      </a:defRPr>
    </a:lvl6pPr>
    <a:lvl7pPr marL="6091472" algn="l" defTabSz="1015246" rtl="0" eaLnBrk="1" latinLnBrk="0" hangingPunct="1">
      <a:defRPr sz="2700" kern="1200">
        <a:solidFill>
          <a:schemeClr val="tx1"/>
        </a:solidFill>
        <a:latin typeface="+mn-lt"/>
        <a:ea typeface="+mn-ea"/>
        <a:cs typeface="+mn-cs"/>
      </a:defRPr>
    </a:lvl7pPr>
    <a:lvl8pPr marL="7106716" algn="l" defTabSz="1015246" rtl="0" eaLnBrk="1" latinLnBrk="0" hangingPunct="1">
      <a:defRPr sz="2700" kern="1200">
        <a:solidFill>
          <a:schemeClr val="tx1"/>
        </a:solidFill>
        <a:latin typeface="+mn-lt"/>
        <a:ea typeface="+mn-ea"/>
        <a:cs typeface="+mn-cs"/>
      </a:defRPr>
    </a:lvl8pPr>
    <a:lvl9pPr marL="8121963" algn="l" defTabSz="1015246" rtl="0" eaLnBrk="1" latinLnBrk="0" hangingPunct="1">
      <a:defRPr sz="2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dpi.com/2075-5309/4/3/453" TargetMode="External"/><Relationship Id="rId4" Type="http://schemas.openxmlformats.org/officeDocument/2006/relationships/hyperlink" Target="http://www.wbdg.org/pdfs/jbim_spring11.pdf" TargetMode="External"/><Relationship Id="rId5" Type="http://schemas.openxmlformats.org/officeDocument/2006/relationships/hyperlink" Target="http://serapdx.com/wp-content/uploads/EGWW-2012-BIM-Awards-Project-Narrative.pdf"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570762">
              <a:spcBef>
                <a:spcPct val="0"/>
              </a:spcBef>
            </a:pPr>
            <a:endParaRPr lang="en-US" altLang="en-US" sz="1300" dirty="0">
              <a:latin typeface="Arial" pitchFamily="34" charset="0"/>
              <a:cs typeface="Arial" pitchFamily="34"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Frutiger Next LT W1G"/>
                <a:cs typeface="Arial" panose="020B0604020202020204" pitchFamily="34" charset="0"/>
              </a:defRPr>
            </a:lvl1pPr>
            <a:lvl2pPr marL="716130" indent="-275434" eaLnBrk="0" hangingPunct="0">
              <a:defRPr sz="2400">
                <a:solidFill>
                  <a:schemeClr val="tx1"/>
                </a:solidFill>
                <a:latin typeface="Frutiger Next LT W1G"/>
                <a:cs typeface="Arial" panose="020B0604020202020204" pitchFamily="34" charset="0"/>
              </a:defRPr>
            </a:lvl2pPr>
            <a:lvl3pPr marL="1101738" indent="-220348" eaLnBrk="0" hangingPunct="0">
              <a:defRPr sz="2400">
                <a:solidFill>
                  <a:schemeClr val="tx1"/>
                </a:solidFill>
                <a:latin typeface="Frutiger Next LT W1G"/>
                <a:cs typeface="Arial" panose="020B0604020202020204" pitchFamily="34" charset="0"/>
              </a:defRPr>
            </a:lvl3pPr>
            <a:lvl4pPr marL="1542433" indent="-220348" eaLnBrk="0" hangingPunct="0">
              <a:defRPr sz="2400">
                <a:solidFill>
                  <a:schemeClr val="tx1"/>
                </a:solidFill>
                <a:latin typeface="Frutiger Next LT W1G"/>
                <a:cs typeface="Arial" panose="020B0604020202020204" pitchFamily="34" charset="0"/>
              </a:defRPr>
            </a:lvl4pPr>
            <a:lvl5pPr marL="1983128" indent="-220348" eaLnBrk="0" hangingPunct="0">
              <a:defRPr sz="2400">
                <a:solidFill>
                  <a:schemeClr val="tx1"/>
                </a:solidFill>
                <a:latin typeface="Frutiger Next LT W1G"/>
                <a:cs typeface="Arial" panose="020B0604020202020204" pitchFamily="34" charset="0"/>
              </a:defRPr>
            </a:lvl5pPr>
            <a:lvl6pPr marL="242382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6pPr>
            <a:lvl7pPr marL="286451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7pPr>
            <a:lvl8pPr marL="330521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8pPr>
            <a:lvl9pPr marL="374590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9pPr>
          </a:lstStyle>
          <a:p>
            <a:pPr eaLnBrk="1" hangingPunct="1"/>
            <a:fld id="{2DBD3DA8-2462-462C-A00F-1E5A3FD3AAD6}" type="slidenum">
              <a:rPr lang="en-US" altLang="en-US" sz="1200">
                <a:latin typeface="Calibri" panose="020F0502020204030204" pitchFamily="34" charset="0"/>
              </a:rPr>
              <a:pPr eaLnBrk="1" hangingPunct="1"/>
              <a:t>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16105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 are some examples of how BIM saves time and money in the management phase</a:t>
            </a:r>
            <a:r>
              <a:rPr lang="en-US" baseline="0" dirty="0" smtClean="0"/>
              <a:t> of a project – often the phase most closely associated with owners. </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pPr/>
              <a:t>10</a:t>
            </a:fld>
            <a:endParaRPr lang="en-US" dirty="0"/>
          </a:p>
        </p:txBody>
      </p:sp>
    </p:spTree>
    <p:extLst>
      <p:ext uri="{BB962C8B-B14F-4D97-AF65-F5344CB8AC3E}">
        <p14:creationId xmlns:p14="http://schemas.microsoft.com/office/powerpoint/2010/main" val="27826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305" indent="-502671" defTabSz="456973">
              <a:spcAft>
                <a:spcPts val="1200"/>
              </a:spcAft>
              <a:buClr>
                <a:schemeClr val="accent4">
                  <a:lumMod val="75000"/>
                </a:schemeClr>
              </a:buClr>
              <a:buSzPct val="100000"/>
            </a:pPr>
            <a:r>
              <a:rPr lang="en-US" sz="1200" dirty="0" smtClean="0"/>
              <a:t>Adoption is increasing through mandates, smart building initiatives, and owner edicts—creating a BIM tidal wave. </a:t>
            </a:r>
          </a:p>
          <a:p>
            <a:pPr marL="609305" indent="-502671" defTabSz="456973">
              <a:spcAft>
                <a:spcPts val="1200"/>
              </a:spcAft>
              <a:buClr>
                <a:schemeClr val="accent4">
                  <a:lumMod val="75000"/>
                </a:schemeClr>
              </a:buClr>
              <a:buSzPct val="100000"/>
            </a:pPr>
            <a:r>
              <a:rPr lang="en-US" sz="1200" dirty="0" smtClean="0">
                <a:latin typeface="Arial" pitchFamily="34" charset="0"/>
                <a:cs typeface="Arial" pitchFamily="34" charset="0"/>
              </a:rPr>
              <a:t>44% of owners predict they will be at very high level of BIM implementation by 2014</a:t>
            </a:r>
          </a:p>
          <a:p>
            <a:r>
              <a:rPr lang="en-US" sz="1200" baseline="30000" dirty="0" smtClean="0">
                <a:latin typeface="Arial" pitchFamily="34" charset="0"/>
                <a:cs typeface="Arial" pitchFamily="34" charset="0"/>
              </a:rPr>
              <a:t>1</a:t>
            </a:r>
            <a:r>
              <a:rPr lang="en-US" sz="1200" dirty="0" smtClean="0">
                <a:latin typeface="Arial" pitchFamily="34" charset="0"/>
                <a:cs typeface="Arial" pitchFamily="34" charset="0"/>
              </a:rPr>
              <a:t> Source: Smart Market Report by McGraw Hill Construction, 2012</a:t>
            </a:r>
          </a:p>
          <a:p>
            <a:pPr>
              <a:buFont typeface="Arial" charset="0"/>
              <a:buNone/>
            </a:pPr>
            <a:r>
              <a:rPr lang="en-US" sz="1200" dirty="0" smtClean="0">
                <a:latin typeface="Arial" pitchFamily="34" charset="0"/>
                <a:cs typeface="Arial" pitchFamily="34" charset="0"/>
              </a:rPr>
              <a:t>*Projected</a:t>
            </a:r>
          </a:p>
          <a:p>
            <a:endParaRPr lang="en-US" sz="1200" i="1" dirty="0" smtClean="0">
              <a:latin typeface="Arial" pitchFamily="34" charset="0"/>
              <a:cs typeface="Arial" pitchFamily="34" charset="0"/>
            </a:endParaRPr>
          </a:p>
          <a:p>
            <a:r>
              <a:rPr lang="en-US" sz="1200" i="1" dirty="0" smtClean="0">
                <a:latin typeface="Arial" pitchFamily="34" charset="0"/>
                <a:cs typeface="Arial" pitchFamily="34" charset="0"/>
              </a:rPr>
              <a:t>Reference </a:t>
            </a:r>
            <a:r>
              <a:rPr lang="en-US" sz="1200" i="1" dirty="0">
                <a:latin typeface="Arial" pitchFamily="34" charset="0"/>
                <a:cs typeface="Arial" pitchFamily="34" charset="0"/>
              </a:rPr>
              <a:t>Notes:</a:t>
            </a:r>
          </a:p>
          <a:p>
            <a:r>
              <a:rPr lang="en-US" sz="1200" i="1" dirty="0">
                <a:latin typeface="Arial" pitchFamily="34" charset="0"/>
                <a:cs typeface="Arial" pitchFamily="34" charset="0"/>
              </a:rPr>
              <a:t> The McGraw Hill Smart Market </a:t>
            </a:r>
            <a:r>
              <a:rPr lang="en-US" sz="1200" i="1" dirty="0" smtClean="0">
                <a:latin typeface="Arial" pitchFamily="34" charset="0"/>
                <a:cs typeface="Arial" pitchFamily="34" charset="0"/>
              </a:rPr>
              <a:t>Report—The </a:t>
            </a:r>
            <a:r>
              <a:rPr lang="en-US" sz="1200" i="1" dirty="0">
                <a:latin typeface="Arial" pitchFamily="34" charset="0"/>
                <a:cs typeface="Arial" pitchFamily="34" charset="0"/>
              </a:rPr>
              <a:t>Business Value of BIM is available on autodesk.com/</a:t>
            </a:r>
            <a:r>
              <a:rPr lang="en-US" sz="1200" i="1" dirty="0" err="1">
                <a:latin typeface="Arial" pitchFamily="34" charset="0"/>
                <a:cs typeface="Arial" pitchFamily="34" charset="0"/>
              </a:rPr>
              <a:t>bim</a:t>
            </a:r>
            <a:endParaRPr lang="en-US" sz="12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E9330B-B1DA-214B-A229-0CB8492B91A5}" type="slidenum">
              <a:rPr lang="en-US" smtClean="0"/>
              <a:pPr/>
              <a:t>11</a:t>
            </a:fld>
            <a:endParaRPr lang="en-US" dirty="0"/>
          </a:p>
        </p:txBody>
      </p:sp>
    </p:spTree>
    <p:extLst>
      <p:ext uri="{BB962C8B-B14F-4D97-AF65-F5344CB8AC3E}">
        <p14:creationId xmlns:p14="http://schemas.microsoft.com/office/powerpoint/2010/main" val="81646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latin typeface="Arial" pitchFamily="34" charset="0"/>
                <a:cs typeface="Arial" pitchFamily="34" charset="0"/>
              </a:rPr>
              <a:t>Customers</a:t>
            </a:r>
            <a:r>
              <a:rPr lang="en-US" sz="1200" i="0" baseline="0" dirty="0" smtClean="0">
                <a:latin typeface="Arial" pitchFamily="34" charset="0"/>
                <a:cs typeface="Arial" pitchFamily="34" charset="0"/>
              </a:rPr>
              <a:t> using BIM have sited real world savings and ROI – from Australia to Portland, OR.</a:t>
            </a:r>
            <a:endParaRPr lang="en-US" sz="1200" i="0" dirty="0" smtClean="0">
              <a:latin typeface="Arial" pitchFamily="34" charset="0"/>
              <a:cs typeface="Arial" pitchFamily="34" charset="0"/>
            </a:endParaRPr>
          </a:p>
          <a:p>
            <a:endParaRPr lang="en-US" sz="1200" i="1" dirty="0" smtClean="0">
              <a:latin typeface="Arial" pitchFamily="34" charset="0"/>
              <a:cs typeface="Arial" pitchFamily="34" charset="0"/>
            </a:endParaRPr>
          </a:p>
          <a:p>
            <a:r>
              <a:rPr lang="en-US" sz="1200" i="1" dirty="0" smtClean="0">
                <a:latin typeface="Arial" pitchFamily="34" charset="0"/>
                <a:cs typeface="Arial" pitchFamily="34" charset="0"/>
              </a:rPr>
              <a:t>Citations in order from the above bullets:</a:t>
            </a:r>
          </a:p>
          <a:p>
            <a:r>
              <a:rPr lang="en-US" sz="1200" dirty="0" smtClean="0"/>
              <a:t>Judy A. </a:t>
            </a:r>
            <a:r>
              <a:rPr lang="en-US" sz="1200" dirty="0" err="1" smtClean="0"/>
              <a:t>Kraatz</a:t>
            </a:r>
            <a:r>
              <a:rPr lang="en-US" sz="1200" dirty="0" smtClean="0"/>
              <a:t> ,Adriana X. Sanchez, Keith D. </a:t>
            </a:r>
            <a:r>
              <a:rPr lang="en-US" sz="1200" dirty="0" err="1" smtClean="0"/>
              <a:t>Hampson</a:t>
            </a:r>
            <a:r>
              <a:rPr lang="en-US" sz="1200" dirty="0" smtClean="0"/>
              <a:t>, “</a:t>
            </a:r>
            <a:r>
              <a:rPr lang="en-US" sz="1200" i="1" u="sng" dirty="0" smtClean="0">
                <a:hlinkClick r:id="rId3"/>
              </a:rPr>
              <a:t>Digital Modeling, Integrated Project Delivery and Industry Transformation: An Australian Case Study</a:t>
            </a:r>
            <a:r>
              <a:rPr lang="en-US" sz="1200" dirty="0" smtClean="0"/>
              <a:t>”, 2014.</a:t>
            </a:r>
          </a:p>
          <a:p>
            <a:r>
              <a:rPr lang="en-US" sz="1200" dirty="0" smtClean="0"/>
              <a:t>Michael </a:t>
            </a:r>
            <a:r>
              <a:rPr lang="en-US" sz="1200" dirty="0" err="1" smtClean="0"/>
              <a:t>LeFevre</a:t>
            </a:r>
            <a:r>
              <a:rPr lang="en-US" sz="1200" dirty="0" smtClean="0"/>
              <a:t>, “</a:t>
            </a:r>
            <a:r>
              <a:rPr lang="en-US" sz="1200" i="1" u="sng" dirty="0" smtClean="0">
                <a:hlinkClick r:id="rId4"/>
              </a:rPr>
              <a:t>No BIM for You: The Case for Not Doing BIM</a:t>
            </a:r>
            <a:r>
              <a:rPr lang="en-US" sz="1200" dirty="0" smtClean="0"/>
              <a:t>”, 2011.</a:t>
            </a:r>
          </a:p>
          <a:p>
            <a:r>
              <a:rPr lang="en-US" sz="1200" dirty="0" smtClean="0"/>
              <a:t>American Institute Of Architects (AIA) 2012 TAP/BIM Awards, </a:t>
            </a:r>
            <a:r>
              <a:rPr lang="en-US" sz="1200" i="1" dirty="0" smtClean="0"/>
              <a:t>“</a:t>
            </a:r>
            <a:r>
              <a:rPr lang="en-US" sz="1200" i="1" u="sng" dirty="0" smtClean="0">
                <a:hlinkClick r:id="rId5"/>
              </a:rPr>
              <a:t>Edith Green Wendell Wyatt (EGWW) Federal Building Modification</a:t>
            </a:r>
            <a:r>
              <a:rPr lang="en-US" sz="1200" dirty="0" smtClean="0"/>
              <a:t>”, 2012.</a:t>
            </a:r>
          </a:p>
          <a:p>
            <a:endParaRPr lang="en-US" sz="12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E9330B-B1DA-214B-A229-0CB8492B91A5}" type="slidenum">
              <a:rPr lang="en-US" smtClean="0"/>
              <a:pPr/>
              <a:t>12</a:t>
            </a:fld>
            <a:endParaRPr lang="en-US" dirty="0"/>
          </a:p>
        </p:txBody>
      </p:sp>
    </p:spTree>
    <p:extLst>
      <p:ext uri="{BB962C8B-B14F-4D97-AF65-F5344CB8AC3E}">
        <p14:creationId xmlns:p14="http://schemas.microsoft.com/office/powerpoint/2010/main" val="81646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5246" rtl="0" eaLnBrk="1" fontAlgn="auto" latinLnBrk="0" hangingPunct="1">
              <a:lnSpc>
                <a:spcPct val="100000"/>
              </a:lnSpc>
              <a:spcBef>
                <a:spcPts val="0"/>
              </a:spcBef>
              <a:spcAft>
                <a:spcPts val="0"/>
              </a:spcAft>
              <a:buClrTx/>
              <a:buSzTx/>
              <a:buFontTx/>
              <a:buNone/>
              <a:tabLst/>
              <a:defRPr/>
            </a:pPr>
            <a:r>
              <a:rPr lang="en-US" sz="1200" dirty="0" smtClean="0">
                <a:cs typeface="Frutiger Next LT W1G"/>
              </a:rPr>
              <a:t>BIM empowers owners to capitalize on the Era of Connection and leverage the Internet of Things</a:t>
            </a:r>
            <a:r>
              <a:rPr lang="en-US" sz="1200" baseline="0" dirty="0" smtClean="0">
                <a:cs typeface="Frutiger Next LT W1G"/>
              </a:rPr>
              <a:t> for </a:t>
            </a:r>
            <a:r>
              <a:rPr lang="en-US" sz="1200" baseline="0" smtClean="0">
                <a:cs typeface="Frutiger Next LT W1G"/>
              </a:rPr>
              <a:t>ongoing building operational </a:t>
            </a:r>
            <a:r>
              <a:rPr lang="en-US" sz="1200" baseline="0" dirty="0" smtClean="0">
                <a:cs typeface="Frutiger Next LT W1G"/>
              </a:rPr>
              <a:t>and maintenance improvements.</a:t>
            </a:r>
            <a:endParaRPr lang="en-US" sz="1200" dirty="0" smtClean="0">
              <a:cs typeface="Frutiger Next LT W1G"/>
            </a:endParaRPr>
          </a:p>
          <a:p>
            <a:endParaRPr lang="en-US" sz="12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E9330B-B1DA-214B-A229-0CB8492B91A5}" type="slidenum">
              <a:rPr lang="en-US" smtClean="0"/>
              <a:pPr/>
              <a:t>13</a:t>
            </a:fld>
            <a:endParaRPr lang="en-US" dirty="0"/>
          </a:p>
        </p:txBody>
      </p:sp>
    </p:spTree>
    <p:extLst>
      <p:ext uri="{BB962C8B-B14F-4D97-AF65-F5344CB8AC3E}">
        <p14:creationId xmlns:p14="http://schemas.microsoft.com/office/powerpoint/2010/main" val="81646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5246" rtl="0" eaLnBrk="1" fontAlgn="auto" latinLnBrk="0" hangingPunct="1">
              <a:lnSpc>
                <a:spcPct val="100000"/>
              </a:lnSpc>
              <a:spcBef>
                <a:spcPts val="0"/>
              </a:spcBef>
              <a:spcAft>
                <a:spcPts val="0"/>
              </a:spcAft>
              <a:buClrTx/>
              <a:buSzTx/>
              <a:buFontTx/>
              <a:buNone/>
              <a:tabLst/>
              <a:defRPr/>
            </a:pPr>
            <a:r>
              <a:rPr lang="en-US" sz="1200" dirty="0" smtClean="0">
                <a:cs typeface="Frutiger Next LT W1G"/>
              </a:rPr>
              <a:t>BIM empowers owners to capitalize on the Era of Connection and leverage the Internet of Things</a:t>
            </a:r>
            <a:r>
              <a:rPr lang="en-US" sz="1200" baseline="0" dirty="0" smtClean="0">
                <a:cs typeface="Frutiger Next LT W1G"/>
              </a:rPr>
              <a:t> for ongoing building operational and maintenance improvements.</a:t>
            </a:r>
            <a:endParaRPr lang="en-US" sz="1200" dirty="0" smtClean="0">
              <a:cs typeface="Frutiger Next LT W1G"/>
            </a:endParaRPr>
          </a:p>
          <a:p>
            <a:endParaRPr lang="en-US" sz="1200" i="1" dirty="0" smtClean="0">
              <a:latin typeface="Arial" pitchFamily="34" charset="0"/>
              <a:cs typeface="Arial" pitchFamily="34" charset="0"/>
            </a:endParaRPr>
          </a:p>
          <a:p>
            <a:r>
              <a:rPr lang="en-US" sz="1200" i="1" dirty="0" smtClean="0">
                <a:latin typeface="Arial" pitchFamily="34" charset="0"/>
                <a:cs typeface="Arial" pitchFamily="34" charset="0"/>
              </a:rPr>
              <a:t>McGraw</a:t>
            </a:r>
            <a:r>
              <a:rPr lang="en-US" sz="1200" i="1" baseline="0" dirty="0" smtClean="0">
                <a:latin typeface="Arial" pitchFamily="34" charset="0"/>
                <a:cs typeface="Arial" pitchFamily="34" charset="0"/>
              </a:rPr>
              <a:t> Hill Report:  </a:t>
            </a:r>
          </a:p>
          <a:p>
            <a:r>
              <a:rPr lang="en-US" sz="1200" i="1" dirty="0" smtClean="0">
                <a:latin typeface="Arial" pitchFamily="34" charset="0"/>
                <a:cs typeface="Arial" pitchFamily="34" charset="0"/>
              </a:rPr>
              <a:t>http://i2sl.org/elibrary/documents/Business_Value_of_BIM_for_Owners_SMR_(2014).pdf</a:t>
            </a:r>
          </a:p>
          <a:p>
            <a:endParaRPr lang="en-US" sz="1200" i="1" dirty="0" smtClean="0">
              <a:latin typeface="Arial" pitchFamily="34" charset="0"/>
              <a:cs typeface="Arial" pitchFamily="34" charset="0"/>
            </a:endParaRPr>
          </a:p>
          <a:p>
            <a:r>
              <a:rPr lang="en-US" sz="1200" i="1" dirty="0" smtClean="0">
                <a:latin typeface="Arial" pitchFamily="34" charset="0"/>
                <a:cs typeface="Arial" pitchFamily="34" charset="0"/>
              </a:rPr>
              <a:t>Economist</a:t>
            </a:r>
            <a:r>
              <a:rPr lang="en-US" sz="1200" i="1" baseline="0" dirty="0" smtClean="0">
                <a:latin typeface="Arial" pitchFamily="34" charset="0"/>
                <a:cs typeface="Arial" pitchFamily="34" charset="0"/>
              </a:rPr>
              <a:t> Report: </a:t>
            </a:r>
          </a:p>
          <a:p>
            <a:r>
              <a:rPr lang="en-US" sz="1200" i="1" baseline="0" dirty="0" smtClean="0">
                <a:latin typeface="Arial" pitchFamily="34" charset="0"/>
                <a:cs typeface="Arial" pitchFamily="34" charset="0"/>
              </a:rPr>
              <a:t>http://static-dc.autodesk.net/content/dam/autodesk/www/solutions/building-information-modeling/construction/EIU_Autodesk_Construction_WEB.pdf</a:t>
            </a:r>
          </a:p>
          <a:p>
            <a:endParaRPr lang="en-US" sz="1200" i="1" baseline="0" dirty="0" smtClean="0">
              <a:latin typeface="Arial" pitchFamily="34" charset="0"/>
              <a:cs typeface="Arial" pitchFamily="34" charset="0"/>
            </a:endParaRPr>
          </a:p>
          <a:p>
            <a:endParaRPr lang="en-US" sz="1200" i="1" baseline="0" dirty="0" smtClean="0">
              <a:latin typeface="Arial" pitchFamily="34" charset="0"/>
              <a:cs typeface="Arial" pitchFamily="34" charset="0"/>
            </a:endParaRPr>
          </a:p>
          <a:p>
            <a:endParaRPr lang="en-US" sz="12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E9330B-B1DA-214B-A229-0CB8492B91A5}" type="slidenum">
              <a:rPr lang="en-US" smtClean="0"/>
              <a:pPr/>
              <a:t>14</a:t>
            </a:fld>
            <a:endParaRPr lang="en-US" dirty="0"/>
          </a:p>
        </p:txBody>
      </p:sp>
    </p:spTree>
    <p:extLst>
      <p:ext uri="{BB962C8B-B14F-4D97-AF65-F5344CB8AC3E}">
        <p14:creationId xmlns:p14="http://schemas.microsoft.com/office/powerpoint/2010/main" val="8164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Owners</a:t>
            </a:r>
            <a:r>
              <a:rPr lang="en-US" baseline="0" dirty="0" smtClean="0"/>
              <a:t> shoulder 2/3 of the ongoing operating cost (estimated at $15.8 billion annually) that are a result of poor data and highly fragmented teams.</a:t>
            </a:r>
          </a:p>
          <a:p>
            <a:pPr marL="0" marR="0" indent="0" algn="l" defTabSz="1015246"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015246" rtl="0" eaLnBrk="1" fontAlgn="auto" latinLnBrk="0" hangingPunct="1">
              <a:lnSpc>
                <a:spcPct val="100000"/>
              </a:lnSpc>
              <a:spcBef>
                <a:spcPts val="0"/>
              </a:spcBef>
              <a:spcAft>
                <a:spcPts val="0"/>
              </a:spcAft>
              <a:buClrTx/>
              <a:buSzTx/>
              <a:buFontTx/>
              <a:buNone/>
              <a:tabLst/>
              <a:defRPr/>
            </a:pPr>
            <a:r>
              <a:rPr lang="en-US" baseline="0" dirty="0" smtClean="0"/>
              <a:t> </a:t>
            </a:r>
            <a:r>
              <a:rPr lang="en-US" sz="2800" baseline="30000" dirty="0" smtClean="0">
                <a:latin typeface="Arial" panose="020B0604020202020204" pitchFamily="34" charset="0"/>
                <a:cs typeface="Arial" panose="020B0604020202020204" pitchFamily="34" charset="0"/>
              </a:rPr>
              <a:t>1 </a:t>
            </a:r>
            <a:r>
              <a:rPr lang="en-US" sz="2800" dirty="0" smtClean="0"/>
              <a:t>Michael P. Gallaher, Alan C. O’Connor, John L. </a:t>
            </a:r>
            <a:r>
              <a:rPr lang="en-US" sz="2800" dirty="0" err="1" smtClean="0"/>
              <a:t>Dettbarn</a:t>
            </a:r>
            <a:r>
              <a:rPr lang="en-US" sz="2800" dirty="0" smtClean="0"/>
              <a:t>, Jr., and Linda T. </a:t>
            </a:r>
            <a:r>
              <a:rPr lang="en-US" sz="2800" dirty="0" err="1" smtClean="0"/>
              <a:t>Gilday</a:t>
            </a:r>
            <a:r>
              <a:rPr lang="en-US" sz="2800" dirty="0" smtClean="0"/>
              <a:t>, </a:t>
            </a:r>
            <a:r>
              <a:rPr lang="en-US" sz="2800" i="1" dirty="0" smtClean="0"/>
              <a:t>“Cost Analysis of Inadequate Interoperability in the U.S. Capital Facilities Industry”</a:t>
            </a:r>
            <a:r>
              <a:rPr lang="en-US" sz="2800" dirty="0" smtClean="0"/>
              <a:t>, August 2004</a:t>
            </a:r>
            <a:endParaRPr lang="en-US" sz="2800" baseline="30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ED8D0A3-1D29-E440-9470-EF18060F25F5}" type="slidenum">
              <a:rPr lang="en-US" smtClean="0"/>
              <a:pPr>
                <a:defRPr/>
              </a:pPr>
              <a:t>2</a:t>
            </a:fld>
            <a:endParaRPr lang="en-US"/>
          </a:p>
        </p:txBody>
      </p:sp>
    </p:spTree>
    <p:extLst>
      <p:ext uri="{BB962C8B-B14F-4D97-AF65-F5344CB8AC3E}">
        <p14:creationId xmlns:p14="http://schemas.microsoft.com/office/powerpoint/2010/main" val="226430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Owners face</a:t>
            </a:r>
            <a:r>
              <a:rPr lang="en-US" baseline="0" dirty="0" smtClean="0"/>
              <a:t> several challenges when trying to contain costs and deliver on schedule.</a:t>
            </a:r>
          </a:p>
          <a:p>
            <a:endParaRPr lang="en-US" baseline="0" dirty="0" smtClean="0"/>
          </a:p>
          <a:p>
            <a:pPr marL="0" marR="0" indent="0" algn="l" defTabSz="1015246" rtl="0" eaLnBrk="1" fontAlgn="auto" latinLnBrk="0" hangingPunct="1">
              <a:lnSpc>
                <a:spcPct val="100000"/>
              </a:lnSpc>
              <a:spcBef>
                <a:spcPts val="0"/>
              </a:spcBef>
              <a:spcAft>
                <a:spcPts val="0"/>
              </a:spcAft>
              <a:buClrTx/>
              <a:buSzTx/>
              <a:buFontTx/>
              <a:buNone/>
              <a:tabLst/>
              <a:defRPr/>
            </a:pPr>
            <a:r>
              <a:rPr lang="en-US" sz="2800" baseline="30000" dirty="0" smtClean="0">
                <a:latin typeface="Arial" panose="020B0604020202020204" pitchFamily="34" charset="0"/>
                <a:cs typeface="Arial" panose="020B0604020202020204" pitchFamily="34" charset="0"/>
              </a:rPr>
              <a:t>1 </a:t>
            </a:r>
            <a:r>
              <a:rPr lang="en-US" sz="2800" dirty="0" smtClean="0">
                <a:latin typeface="Arial" panose="020B0604020202020204" pitchFamily="34" charset="0"/>
                <a:cs typeface="Arial" panose="020B0604020202020204" pitchFamily="34" charset="0"/>
              </a:rPr>
              <a:t>Independent Project Analysis Institute</a:t>
            </a:r>
            <a:endParaRPr lang="en-US" sz="2800" baseline="30000" dirty="0" smtClean="0">
              <a:latin typeface="Arial" panose="020B0604020202020204" pitchFamily="34" charset="0"/>
              <a:cs typeface="Arial" panose="020B0604020202020204" pitchFamily="34" charset="0"/>
            </a:endParaRPr>
          </a:p>
          <a:p>
            <a:pPr marL="0" marR="0" indent="0" algn="l" defTabSz="1015246" rtl="0" eaLnBrk="1" fontAlgn="auto" latinLnBrk="0" hangingPunct="1">
              <a:lnSpc>
                <a:spcPct val="100000"/>
              </a:lnSpc>
              <a:spcBef>
                <a:spcPts val="0"/>
              </a:spcBef>
              <a:spcAft>
                <a:spcPts val="0"/>
              </a:spcAft>
              <a:buClrTx/>
              <a:buSzTx/>
              <a:buFontTx/>
              <a:buNone/>
              <a:tabLst/>
              <a:defRPr/>
            </a:pPr>
            <a:r>
              <a:rPr lang="en-US" sz="2800" baseline="30000" dirty="0" smtClean="0">
                <a:latin typeface="Arial" panose="020B0604020202020204" pitchFamily="34" charset="0"/>
                <a:cs typeface="Arial" panose="020B0604020202020204" pitchFamily="34" charset="0"/>
              </a:rPr>
              <a:t>2 </a:t>
            </a:r>
            <a:r>
              <a:rPr lang="en-US" sz="2800" i="1" dirty="0" smtClean="0">
                <a:latin typeface="Arial" panose="020B0604020202020204" pitchFamily="34" charset="0"/>
                <a:cs typeface="Arial" panose="020B0604020202020204" pitchFamily="34" charset="0"/>
              </a:rPr>
              <a:t>Rethinking Construction, </a:t>
            </a:r>
            <a:r>
              <a:rPr lang="en-US" sz="2800" dirty="0" smtClean="0">
                <a:latin typeface="Arial" panose="020B0604020202020204" pitchFamily="34" charset="0"/>
                <a:cs typeface="Arial" panose="020B0604020202020204" pitchFamily="34" charset="0"/>
              </a:rPr>
              <a:t>John Egan</a:t>
            </a:r>
          </a:p>
          <a:p>
            <a:pPr marL="0" marR="0" indent="0" algn="l" defTabSz="1015246"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3 </a:t>
            </a:r>
            <a:r>
              <a:rPr lang="en-US" sz="2700" kern="1200" dirty="0" smtClean="0">
                <a:solidFill>
                  <a:schemeClr val="tx1"/>
                </a:solidFill>
                <a:latin typeface="+mn-lt"/>
                <a:ea typeface="+mn-ea"/>
                <a:cs typeface="+mn-cs"/>
              </a:rPr>
              <a:t>US Department of Energy, Operations and Maintenance Best Practices Guide, August 2010. </a:t>
            </a:r>
            <a:r>
              <a:rPr lang="en-US" sz="2800" baseline="30000" dirty="0" smtClean="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98EA29B9-E88B-4AE7-89F1-B39B80870463}" type="slidenum">
              <a:rPr lang="en-US" altLang="en-US" smtClean="0"/>
              <a:pPr/>
              <a:t>3</a:t>
            </a:fld>
            <a:endParaRPr lang="en-US" altLang="en-US"/>
          </a:p>
        </p:txBody>
      </p:sp>
    </p:spTree>
    <p:extLst>
      <p:ext uri="{BB962C8B-B14F-4D97-AF65-F5344CB8AC3E}">
        <p14:creationId xmlns:p14="http://schemas.microsoft.com/office/powerpoint/2010/main" val="363982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r>
              <a:rPr lang="en-US" sz="1200" b="1" dirty="0">
                <a:latin typeface="Arial" pitchFamily="34" charset="0"/>
                <a:cs typeface="Arial" pitchFamily="34" charset="0"/>
              </a:rPr>
              <a:t>Building Information Modeling (BIM) </a:t>
            </a:r>
            <a:r>
              <a:rPr lang="en-US" sz="1200" dirty="0">
                <a:latin typeface="Arial" pitchFamily="34" charset="0"/>
                <a:cs typeface="Arial" pitchFamily="34" charset="0"/>
              </a:rPr>
              <a:t>is a process that begins with the creation of an intelligent 3D model to capture, explore, and maintain planning, design, construction, and operational data in order to better inform decision making for building and infrastructure projects. The information in the model remains coordinated and consistent </a:t>
            </a:r>
            <a:r>
              <a:rPr lang="en-US" sz="1200" dirty="0" smtClean="0">
                <a:latin typeface="Arial" pitchFamily="34" charset="0"/>
                <a:cs typeface="Arial" pitchFamily="34" charset="0"/>
              </a:rPr>
              <a:t>an</a:t>
            </a:r>
          </a:p>
          <a:p>
            <a:pPr hangingPunct="0"/>
            <a:endParaRPr lang="en-US" sz="1200" dirty="0" smtClean="0">
              <a:latin typeface="Arial" pitchFamily="34" charset="0"/>
              <a:cs typeface="Arial" pitchFamily="34" charset="0"/>
            </a:endParaRPr>
          </a:p>
          <a:p>
            <a:r>
              <a:rPr lang="en-US" dirty="0" smtClean="0"/>
              <a:t>Create and use a data-rich 3D model to improve how buildings and infrastructure are planned, designed, built, and managed</a:t>
            </a:r>
            <a:br>
              <a:rPr lang="en-US" dirty="0" smtClean="0"/>
            </a:br>
            <a:endParaRPr lang="en-US" dirty="0" smtClean="0"/>
          </a:p>
          <a:p>
            <a:pPr lvl="1"/>
            <a:r>
              <a:rPr lang="en-US" dirty="0" smtClean="0"/>
              <a:t>Provides greater project insight on things like cost, schedule, and constructability  </a:t>
            </a:r>
          </a:p>
          <a:p>
            <a:pPr lvl="1"/>
            <a:r>
              <a:rPr lang="en-US" dirty="0" smtClean="0"/>
              <a:t>Share and use the same consistent data whether you’re at your desk or in the field</a:t>
            </a:r>
          </a:p>
          <a:p>
            <a:pPr lvl="1"/>
            <a:r>
              <a:rPr lang="en-US" dirty="0" smtClean="0"/>
              <a:t>Respond quickly to change with processes that are smarter and faster</a:t>
            </a:r>
          </a:p>
          <a:p>
            <a:pPr hangingPunct="0"/>
            <a:r>
              <a:rPr lang="en-US" sz="1200" dirty="0" smtClean="0">
                <a:latin typeface="Arial" pitchFamily="34" charset="0"/>
                <a:cs typeface="Arial" pitchFamily="34" charset="0"/>
              </a:rPr>
              <a:t>d </a:t>
            </a:r>
            <a:r>
              <a:rPr lang="en-US" sz="1200" dirty="0">
                <a:latin typeface="Arial" pitchFamily="34" charset="0"/>
                <a:cs typeface="Arial" pitchFamily="34" charset="0"/>
              </a:rPr>
              <a:t>is available for simulation, analysis, collaboration, and communication throughout the lifecycle of the project.  </a:t>
            </a: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Frutiger Next LT W1G"/>
                <a:cs typeface="Arial" panose="020B0604020202020204" pitchFamily="34" charset="0"/>
              </a:defRPr>
            </a:lvl1pPr>
            <a:lvl2pPr marL="716130" indent="-275434" eaLnBrk="0" hangingPunct="0">
              <a:defRPr sz="2400">
                <a:solidFill>
                  <a:schemeClr val="tx1"/>
                </a:solidFill>
                <a:latin typeface="Frutiger Next LT W1G"/>
                <a:cs typeface="Arial" panose="020B0604020202020204" pitchFamily="34" charset="0"/>
              </a:defRPr>
            </a:lvl2pPr>
            <a:lvl3pPr marL="1101738" indent="-220348" eaLnBrk="0" hangingPunct="0">
              <a:defRPr sz="2400">
                <a:solidFill>
                  <a:schemeClr val="tx1"/>
                </a:solidFill>
                <a:latin typeface="Frutiger Next LT W1G"/>
                <a:cs typeface="Arial" panose="020B0604020202020204" pitchFamily="34" charset="0"/>
              </a:defRPr>
            </a:lvl3pPr>
            <a:lvl4pPr marL="1542433" indent="-220348" eaLnBrk="0" hangingPunct="0">
              <a:defRPr sz="2400">
                <a:solidFill>
                  <a:schemeClr val="tx1"/>
                </a:solidFill>
                <a:latin typeface="Frutiger Next LT W1G"/>
                <a:cs typeface="Arial" panose="020B0604020202020204" pitchFamily="34" charset="0"/>
              </a:defRPr>
            </a:lvl4pPr>
            <a:lvl5pPr marL="1983128" indent="-220348" eaLnBrk="0" hangingPunct="0">
              <a:defRPr sz="2400">
                <a:solidFill>
                  <a:schemeClr val="tx1"/>
                </a:solidFill>
                <a:latin typeface="Frutiger Next LT W1G"/>
                <a:cs typeface="Arial" panose="020B0604020202020204" pitchFamily="34" charset="0"/>
              </a:defRPr>
            </a:lvl5pPr>
            <a:lvl6pPr marL="242382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6pPr>
            <a:lvl7pPr marL="286451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7pPr>
            <a:lvl8pPr marL="330521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8pPr>
            <a:lvl9pPr marL="374590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9pPr>
          </a:lstStyle>
          <a:p>
            <a:pPr eaLnBrk="1" hangingPunct="1"/>
            <a:fld id="{78724414-E965-44FB-9F00-E7F7C1BB5F48}" type="slidenum">
              <a:rPr lang="en-US" altLang="en-US" sz="1200">
                <a:solidFill>
                  <a:srgbClr val="000000"/>
                </a:solidFill>
                <a:latin typeface="Calibri" panose="020F0502020204030204" pitchFamily="34" charset="0"/>
              </a:rPr>
              <a:pPr eaLnBrk="1" hangingPunct="1"/>
              <a:t>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27918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BIM allows owners to take control</a:t>
            </a:r>
            <a:r>
              <a:rPr lang="en-US" baseline="0" dirty="0" smtClean="0"/>
              <a:t> and harness the power of the Era of Connection. </a:t>
            </a:r>
          </a:p>
          <a:p>
            <a:r>
              <a:rPr lang="en-US" baseline="0" dirty="0" smtClean="0"/>
              <a:t>BIM increases transparency, quality, and efficiency so owners can:</a:t>
            </a:r>
          </a:p>
          <a:p>
            <a:pPr>
              <a:spcAft>
                <a:spcPts val="600"/>
              </a:spcAft>
              <a:buFont typeface="Arial" pitchFamily="34" charset="0"/>
              <a:buChar char="•"/>
            </a:pPr>
            <a:r>
              <a:rPr lang="en-US" dirty="0" smtClean="0"/>
              <a:t>Improve building quality</a:t>
            </a:r>
          </a:p>
          <a:p>
            <a:pPr>
              <a:spcAft>
                <a:spcPts val="600"/>
              </a:spcAft>
              <a:buFont typeface="Arial" pitchFamily="34" charset="0"/>
              <a:buChar char="•"/>
            </a:pPr>
            <a:r>
              <a:rPr lang="en-US" dirty="0" smtClean="0"/>
              <a:t>Significantly reduce building lifecycle costs</a:t>
            </a:r>
          </a:p>
          <a:p>
            <a:pPr>
              <a:spcAft>
                <a:spcPts val="600"/>
              </a:spcAft>
              <a:buFont typeface="Arial" pitchFamily="34" charset="0"/>
              <a:buChar char="•"/>
            </a:pPr>
            <a:r>
              <a:rPr lang="en-US" dirty="0" smtClean="0"/>
              <a:t>Better understand design projects from beginning to end</a:t>
            </a:r>
          </a:p>
          <a:p>
            <a:pPr>
              <a:spcAft>
                <a:spcPts val="600"/>
              </a:spcAft>
              <a:buFont typeface="Arial" pitchFamily="34" charset="0"/>
              <a:buChar char="•"/>
            </a:pPr>
            <a:r>
              <a:rPr lang="en-US" dirty="0" smtClean="0"/>
              <a:t>Optimize operational efficiencies</a:t>
            </a:r>
          </a:p>
          <a:p>
            <a:pPr>
              <a:spcAft>
                <a:spcPts val="600"/>
              </a:spcAft>
              <a:buFont typeface="Arial" pitchFamily="34" charset="0"/>
              <a:buChar char="•"/>
            </a:pPr>
            <a:r>
              <a:rPr lang="en-US" dirty="0" smtClean="0"/>
              <a:t>Increase occupancy and use rates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pPr/>
              <a:t>5</a:t>
            </a:fld>
            <a:endParaRPr lang="en-US" dirty="0"/>
          </a:p>
        </p:txBody>
      </p:sp>
    </p:spTree>
    <p:extLst>
      <p:ext uri="{BB962C8B-B14F-4D97-AF65-F5344CB8AC3E}">
        <p14:creationId xmlns:p14="http://schemas.microsoft.com/office/powerpoint/2010/main" val="383260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015246"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McGraw-Hill survey found that owners enjoy a reduction in document errors and omissions; rework; costs; project duration; and claims. </a:t>
            </a:r>
          </a:p>
          <a:p>
            <a:pPr marL="0" marR="0" lvl="0" indent="0" algn="l" defTabSz="1015246"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1015246"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Source: McGraw-Hill Construction, 2012</a:t>
            </a:r>
          </a:p>
          <a:p>
            <a:pPr hangingPunct="0"/>
            <a:endParaRPr lang="en-US" sz="1200" dirty="0">
              <a:latin typeface="Arial" pitchFamily="34" charset="0"/>
              <a:cs typeface="Arial" pitchFamily="34"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Frutiger Next LT W1G"/>
                <a:cs typeface="Arial" panose="020B0604020202020204" pitchFamily="34" charset="0"/>
              </a:defRPr>
            </a:lvl1pPr>
            <a:lvl2pPr marL="716130" indent="-275434" eaLnBrk="0" hangingPunct="0">
              <a:defRPr sz="2400">
                <a:solidFill>
                  <a:schemeClr val="tx1"/>
                </a:solidFill>
                <a:latin typeface="Frutiger Next LT W1G"/>
                <a:cs typeface="Arial" panose="020B0604020202020204" pitchFamily="34" charset="0"/>
              </a:defRPr>
            </a:lvl2pPr>
            <a:lvl3pPr marL="1101738" indent="-220348" eaLnBrk="0" hangingPunct="0">
              <a:defRPr sz="2400">
                <a:solidFill>
                  <a:schemeClr val="tx1"/>
                </a:solidFill>
                <a:latin typeface="Frutiger Next LT W1G"/>
                <a:cs typeface="Arial" panose="020B0604020202020204" pitchFamily="34" charset="0"/>
              </a:defRPr>
            </a:lvl3pPr>
            <a:lvl4pPr marL="1542433" indent="-220348" eaLnBrk="0" hangingPunct="0">
              <a:defRPr sz="2400">
                <a:solidFill>
                  <a:schemeClr val="tx1"/>
                </a:solidFill>
                <a:latin typeface="Frutiger Next LT W1G"/>
                <a:cs typeface="Arial" panose="020B0604020202020204" pitchFamily="34" charset="0"/>
              </a:defRPr>
            </a:lvl4pPr>
            <a:lvl5pPr marL="1983128" indent="-220348" eaLnBrk="0" hangingPunct="0">
              <a:defRPr sz="2400">
                <a:solidFill>
                  <a:schemeClr val="tx1"/>
                </a:solidFill>
                <a:latin typeface="Frutiger Next LT W1G"/>
                <a:cs typeface="Arial" panose="020B0604020202020204" pitchFamily="34" charset="0"/>
              </a:defRPr>
            </a:lvl5pPr>
            <a:lvl6pPr marL="242382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6pPr>
            <a:lvl7pPr marL="286451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7pPr>
            <a:lvl8pPr marL="3305213"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8pPr>
            <a:lvl9pPr marL="3745908" indent="-220348" defTabSz="615137" eaLnBrk="0" fontAlgn="base" hangingPunct="0">
              <a:spcBef>
                <a:spcPct val="0"/>
              </a:spcBef>
              <a:spcAft>
                <a:spcPct val="0"/>
              </a:spcAft>
              <a:defRPr sz="2400">
                <a:solidFill>
                  <a:schemeClr val="tx1"/>
                </a:solidFill>
                <a:latin typeface="Frutiger Next LT W1G"/>
                <a:cs typeface="Arial" panose="020B0604020202020204" pitchFamily="34" charset="0"/>
              </a:defRPr>
            </a:lvl9pPr>
          </a:lstStyle>
          <a:p>
            <a:pPr eaLnBrk="1" hangingPunct="1"/>
            <a:fld id="{78724414-E965-44FB-9F00-E7F7C1BB5F48}" type="slidenum">
              <a:rPr lang="en-US" altLang="en-US" sz="1200">
                <a:solidFill>
                  <a:srgbClr val="000000"/>
                </a:solidFill>
                <a:latin typeface="Calibri" panose="020F0502020204030204" pitchFamily="34" charset="0"/>
              </a:rPr>
              <a:pPr eaLnBrk="1" hangingPunct="1"/>
              <a:t>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27918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itchFamily="34" charset="0"/>
              <a:buChar char="•"/>
            </a:pPr>
            <a:r>
              <a:rPr lang="en-US" dirty="0" smtClean="0"/>
              <a:t>BIM saves time and money throughout all phases of design, construction,</a:t>
            </a:r>
            <a:r>
              <a:rPr lang="en-US" baseline="0" dirty="0" smtClean="0"/>
              <a:t> and ongoing property management. </a:t>
            </a:r>
            <a:endParaRPr lang="en-US" dirty="0"/>
          </a:p>
        </p:txBody>
      </p:sp>
      <p:sp>
        <p:nvSpPr>
          <p:cNvPr id="4" name="Slide Number Placeholder 3"/>
          <p:cNvSpPr>
            <a:spLocks noGrp="1"/>
          </p:cNvSpPr>
          <p:nvPr>
            <p:ph type="sldNum" sz="quarter" idx="10"/>
          </p:nvPr>
        </p:nvSpPr>
        <p:spPr/>
        <p:txBody>
          <a:bodyPr/>
          <a:lstStyle/>
          <a:p>
            <a:pPr>
              <a:defRPr/>
            </a:pPr>
            <a:fld id="{CED8D0A3-1D29-E440-9470-EF18060F25F5}" type="slidenum">
              <a:rPr lang="en-US" smtClean="0"/>
              <a:pPr>
                <a:defRPr/>
              </a:pPr>
              <a:t>7</a:t>
            </a:fld>
            <a:endParaRPr lang="en-US"/>
          </a:p>
        </p:txBody>
      </p:sp>
    </p:spTree>
    <p:extLst>
      <p:ext uri="{BB962C8B-B14F-4D97-AF65-F5344CB8AC3E}">
        <p14:creationId xmlns:p14="http://schemas.microsoft.com/office/powerpoint/2010/main" val="226430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some examples</a:t>
            </a:r>
            <a:r>
              <a:rPr lang="en-US" baseline="0" dirty="0" smtClean="0"/>
              <a:t> of how BIM can help the design process run smoother and faster.</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pPr/>
              <a:t>8</a:t>
            </a:fld>
            <a:endParaRPr lang="en-US" dirty="0"/>
          </a:p>
        </p:txBody>
      </p:sp>
    </p:spTree>
    <p:extLst>
      <p:ext uri="{BB962C8B-B14F-4D97-AF65-F5344CB8AC3E}">
        <p14:creationId xmlns:p14="http://schemas.microsoft.com/office/powerpoint/2010/main" val="337940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BIM at work in</a:t>
            </a:r>
            <a:r>
              <a:rPr lang="en-US" baseline="0" dirty="0" smtClean="0"/>
              <a:t> the construction phase.</a:t>
            </a:r>
            <a:endParaRPr lang="en-US" dirty="0" smtClean="0"/>
          </a:p>
          <a:p>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pPr/>
              <a:t>9</a:t>
            </a:fld>
            <a:endParaRPr lang="en-US" dirty="0"/>
          </a:p>
        </p:txBody>
      </p:sp>
    </p:spTree>
    <p:extLst>
      <p:ext uri="{BB962C8B-B14F-4D97-AF65-F5344CB8AC3E}">
        <p14:creationId xmlns:p14="http://schemas.microsoft.com/office/powerpoint/2010/main" val="74547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userDrawn="1"/>
        </p:nvSpPr>
        <p:spPr>
          <a:xfrm>
            <a:off x="0" y="2426765"/>
            <a:ext cx="16257588" cy="4088336"/>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14" name="TextBox 13"/>
          <p:cNvSpPr txBox="1"/>
          <p:nvPr userDrawn="1"/>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sp>
        <p:nvSpPr>
          <p:cNvPr id="4" name="Text Placeholder 2"/>
          <p:cNvSpPr>
            <a:spLocks noGrp="1"/>
          </p:cNvSpPr>
          <p:nvPr>
            <p:ph type="body" sz="quarter" idx="10" hasCustomPrompt="1"/>
          </p:nvPr>
        </p:nvSpPr>
        <p:spPr>
          <a:xfrm>
            <a:off x="812881" y="3243126"/>
            <a:ext cx="9596240" cy="1606782"/>
          </a:xfrm>
          <a:prstGeom prst="rect">
            <a:avLst/>
          </a:prstGeom>
        </p:spPr>
        <p:txBody>
          <a:bodyPr lIns="0" tIns="0" rIns="0" bIns="0">
            <a:noAutofit/>
          </a:bodyPr>
          <a:lstStyle>
            <a:lvl1pPr marL="0" indent="0">
              <a:spcBef>
                <a:spcPts val="0"/>
              </a:spcBef>
              <a:buNone/>
              <a:defRPr sz="4800" b="1" baseline="0">
                <a:solidFill>
                  <a:schemeClr val="accent4">
                    <a:lumMod val="75000"/>
                  </a:schemeClr>
                </a:solidFill>
              </a:defRPr>
            </a:lvl1pPr>
          </a:lstStyle>
          <a:p>
            <a:r>
              <a:rPr lang="en-US" sz="4400" dirty="0" smtClean="0"/>
              <a:t>Main title can extend over one or two lines</a:t>
            </a:r>
            <a:endParaRPr lang="en-US" sz="4400" dirty="0"/>
          </a:p>
        </p:txBody>
      </p:sp>
      <p:sp>
        <p:nvSpPr>
          <p:cNvPr id="5" name="Text Placeholder 4"/>
          <p:cNvSpPr>
            <a:spLocks noGrp="1"/>
          </p:cNvSpPr>
          <p:nvPr>
            <p:ph type="body" sz="quarter" idx="12" hasCustomPrompt="1"/>
          </p:nvPr>
        </p:nvSpPr>
        <p:spPr>
          <a:xfrm>
            <a:off x="812885" y="5159378"/>
            <a:ext cx="9596237" cy="516340"/>
          </a:xfrm>
          <a:prstGeom prst="rect">
            <a:avLst/>
          </a:prstGeom>
        </p:spPr>
        <p:txBody>
          <a:bodyPr lIns="0" tIns="0" rIns="0" bIns="0">
            <a:noAutofit/>
          </a:bodyPr>
          <a:lstStyle>
            <a:lvl1pPr marL="0" indent="0">
              <a:spcBef>
                <a:spcPts val="0"/>
              </a:spcBef>
              <a:buNone/>
              <a:defRPr sz="3200" b="0" baseline="0">
                <a:solidFill>
                  <a:schemeClr val="tx2"/>
                </a:solidFill>
              </a:defRPr>
            </a:lvl1pPr>
          </a:lstStyle>
          <a:p>
            <a:pPr lvl="0"/>
            <a:r>
              <a:rPr lang="en-US" dirty="0" smtClean="0"/>
              <a:t>Presenter Name</a:t>
            </a:r>
          </a:p>
        </p:txBody>
      </p:sp>
      <p:sp>
        <p:nvSpPr>
          <p:cNvPr id="6" name="Text Placeholder 15"/>
          <p:cNvSpPr>
            <a:spLocks noGrp="1"/>
          </p:cNvSpPr>
          <p:nvPr>
            <p:ph type="body" sz="quarter" idx="13" hasCustomPrompt="1"/>
          </p:nvPr>
        </p:nvSpPr>
        <p:spPr>
          <a:xfrm>
            <a:off x="812881" y="5675716"/>
            <a:ext cx="9596240" cy="420284"/>
          </a:xfrm>
          <a:prstGeom prst="rect">
            <a:avLst/>
          </a:prstGeom>
        </p:spPr>
        <p:txBody>
          <a:bodyPr lIns="0" tIns="0" rIns="0" bIns="0">
            <a:noAutofit/>
          </a:bodyPr>
          <a:lstStyle>
            <a:lvl1pPr marL="0" indent="0">
              <a:spcBef>
                <a:spcPts val="0"/>
              </a:spcBef>
              <a:buNone/>
              <a:defRPr sz="2300" b="0" baseline="0">
                <a:solidFill>
                  <a:schemeClr val="tx2"/>
                </a:solidFill>
              </a:defRPr>
            </a:lvl1pPr>
          </a:lstStyle>
          <a:p>
            <a:pPr lvl="0"/>
            <a:r>
              <a:rPr lang="en-US" dirty="0" smtClean="0"/>
              <a:t>Presenter Title</a:t>
            </a:r>
            <a:endParaRPr lang="en-US" dirty="0"/>
          </a:p>
        </p:txBody>
      </p:sp>
      <p:sp>
        <p:nvSpPr>
          <p:cNvPr id="7" name="Text Placeholder 15"/>
          <p:cNvSpPr>
            <a:spLocks noGrp="1"/>
          </p:cNvSpPr>
          <p:nvPr>
            <p:ph type="body" sz="quarter" idx="14" hasCustomPrompt="1"/>
          </p:nvPr>
        </p:nvSpPr>
        <p:spPr>
          <a:xfrm>
            <a:off x="812881" y="2822838"/>
            <a:ext cx="9596240" cy="420284"/>
          </a:xfrm>
          <a:prstGeom prst="rect">
            <a:avLst/>
          </a:prstGeom>
        </p:spPr>
        <p:txBody>
          <a:bodyPr lIns="0" tIns="0" rIns="0" bIns="0">
            <a:noAutofit/>
          </a:bodyPr>
          <a:lstStyle>
            <a:lvl1pPr marL="0" indent="0">
              <a:spcBef>
                <a:spcPts val="0"/>
              </a:spcBef>
              <a:buNone/>
              <a:defRPr sz="2300" b="1" baseline="0">
                <a:solidFill>
                  <a:schemeClr val="accent4">
                    <a:lumMod val="75000"/>
                  </a:schemeClr>
                </a:solidFill>
              </a:defRPr>
            </a:lvl1pPr>
          </a:lstStyle>
          <a:p>
            <a:pPr lvl="0"/>
            <a:r>
              <a:rPr lang="en-US" dirty="0" smtClean="0"/>
              <a:t>Event name 2014</a:t>
            </a:r>
            <a:endParaRPr lang="en-US" dirty="0"/>
          </a:p>
        </p:txBody>
      </p:sp>
    </p:spTree>
    <p:extLst>
      <p:ext uri="{BB962C8B-B14F-4D97-AF65-F5344CB8AC3E}">
        <p14:creationId xmlns:p14="http://schemas.microsoft.com/office/powerpoint/2010/main" val="27820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1 column)">
    <p:spTree>
      <p:nvGrpSpPr>
        <p:cNvPr id="1" name=""/>
        <p:cNvGrpSpPr/>
        <p:nvPr/>
      </p:nvGrpSpPr>
      <p:grpSpPr>
        <a:xfrm>
          <a:off x="0" y="0"/>
          <a:ext cx="0" cy="0"/>
          <a:chOff x="0" y="0"/>
          <a:chExt cx="0" cy="0"/>
        </a:xfrm>
      </p:grpSpPr>
      <p:sp>
        <p:nvSpPr>
          <p:cNvPr id="4" name="Content Placeholder 2"/>
          <p:cNvSpPr>
            <a:spLocks noGrp="1"/>
          </p:cNvSpPr>
          <p:nvPr>
            <p:ph idx="1"/>
          </p:nvPr>
        </p:nvSpPr>
        <p:spPr>
          <a:xfrm>
            <a:off x="812880" y="1890189"/>
            <a:ext cx="14631907" cy="6720414"/>
          </a:xfrm>
          <a:prstGeom prst="rect">
            <a:avLst/>
          </a:prstGeom>
        </p:spPr>
        <p:txBody>
          <a:bodyPr lIns="0" tIns="0" rIns="0" bIns="0">
            <a:normAutofit/>
          </a:bodyPr>
          <a:lstStyle>
            <a:lvl1pPr marL="609305" indent="-502671" defTabSz="456973">
              <a:buClr>
                <a:schemeClr val="accent4">
                  <a:lumMod val="75000"/>
                </a:schemeClr>
              </a:buClr>
              <a:buSzPct val="100000"/>
              <a:buFont typeface="Wingdings" charset="2"/>
              <a:buChar char="§"/>
              <a:defRPr sz="3600" b="0">
                <a:solidFill>
                  <a:schemeClr val="tx1"/>
                </a:solidFill>
                <a:latin typeface="Arial" pitchFamily="34" charset="0"/>
                <a:cs typeface="Arial" pitchFamily="34" charset="0"/>
              </a:defRPr>
            </a:lvl1pPr>
            <a:lvl2pPr marL="1320161" indent="-456973" defTabSz="456973">
              <a:buClr>
                <a:schemeClr val="accent4">
                  <a:lumMod val="75000"/>
                </a:schemeClr>
              </a:buClr>
              <a:buSzPct val="100000"/>
              <a:buFont typeface="Wingdings" charset="2"/>
              <a:buChar char="§"/>
              <a:defRPr sz="2800" b="0">
                <a:solidFill>
                  <a:schemeClr val="tx1"/>
                </a:solidFill>
                <a:latin typeface="Arial" pitchFamily="34" charset="0"/>
                <a:cs typeface="Arial" pitchFamily="34" charset="0"/>
              </a:defRPr>
            </a:lvl2pPr>
            <a:lvl3pPr marL="2031017" indent="-411276" defTabSz="456973">
              <a:buClr>
                <a:schemeClr val="accent4">
                  <a:lumMod val="75000"/>
                </a:schemeClr>
              </a:buClr>
              <a:buSzPct val="100000"/>
              <a:buFont typeface="Wingdings" charset="2"/>
              <a:buChar char="§"/>
              <a:defRPr sz="2800" b="0">
                <a:solidFill>
                  <a:schemeClr val="tx1"/>
                </a:solidFill>
                <a:latin typeface="Arial" pitchFamily="34" charset="0"/>
                <a:cs typeface="Arial" pitchFamily="34" charset="0"/>
              </a:defRPr>
            </a:lvl3pPr>
            <a:lvl4pPr marL="2843426" indent="-365578" defTabSz="456973">
              <a:buClr>
                <a:schemeClr val="accent4">
                  <a:lumMod val="75000"/>
                </a:schemeClr>
              </a:buClr>
              <a:buSzPct val="100000"/>
              <a:buFont typeface="Wingdings" charset="2"/>
              <a:buChar char="§"/>
              <a:defRPr sz="2800" b="0">
                <a:solidFill>
                  <a:schemeClr val="tx1"/>
                </a:solidFill>
                <a:latin typeface="Arial" pitchFamily="34" charset="0"/>
                <a:cs typeface="Arial" pitchFamily="34" charset="0"/>
              </a:defRPr>
            </a:lvl4pPr>
            <a:lvl5pPr marL="3655832" indent="-319880" defTabSz="456973">
              <a:buClr>
                <a:schemeClr val="accent4">
                  <a:lumMod val="75000"/>
                </a:schemeClr>
              </a:buClr>
              <a:buSzPct val="100000"/>
              <a:buFont typeface="Wingdings" charset="2"/>
              <a:buChar char="§"/>
              <a:defRPr sz="28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812881" y="366185"/>
            <a:ext cx="14631829" cy="1524000"/>
          </a:xfrm>
          <a:prstGeom prst="rect">
            <a:avLst/>
          </a:prstGeom>
        </p:spPr>
        <p:txBody>
          <a:bodyPr lIns="0" tIns="0" rIns="0" bIns="0" anchor="t" anchorCtr="0">
            <a:normAutofit/>
          </a:bodyPr>
          <a:lstStyle>
            <a:lvl1pPr algn="l">
              <a:defRPr sz="4400" baseline="0">
                <a:solidFill>
                  <a:schemeClr val="accent4">
                    <a:lumMod val="75000"/>
                  </a:schemeClr>
                </a:solidFill>
              </a:defRPr>
            </a:lvl1pPr>
          </a:lstStyle>
          <a:p>
            <a:r>
              <a:rPr lang="en-US" smtClean="0"/>
              <a:t>Click to edit Master title style</a:t>
            </a:r>
            <a:endParaRPr lang="en-US" dirty="0"/>
          </a:p>
        </p:txBody>
      </p:sp>
      <p:sp>
        <p:nvSpPr>
          <p:cNvPr id="7" name="Rectangle 6"/>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pic>
        <p:nvPicPr>
          <p:cNvPr id="9" name="Picture 8"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3" name="Slide Number Placeholder 3"/>
          <p:cNvSpPr>
            <a:spLocks noGrp="1"/>
          </p:cNvSpPr>
          <p:nvPr>
            <p:ph type="sldNum" sz="quarter" idx="10"/>
          </p:nvPr>
        </p:nvSpPr>
        <p:spPr>
          <a:xfrm>
            <a:off x="7793833" y="8639177"/>
            <a:ext cx="669925" cy="485774"/>
          </a:xfrm>
          <a:prstGeom prst="rect">
            <a:avLst/>
          </a:prstGeom>
        </p:spPr>
        <p:txBody>
          <a:bodyPr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
        <p:nvSpPr>
          <p:cNvPr id="16" name="TextBox 15"/>
          <p:cNvSpPr txBox="1"/>
          <p:nvPr userDrawn="1"/>
        </p:nvSpPr>
        <p:spPr>
          <a:xfrm>
            <a:off x="131713" y="8795060"/>
            <a:ext cx="1295232" cy="169276"/>
          </a:xfrm>
          <a:prstGeom prst="rect">
            <a:avLst/>
          </a:prstGeom>
          <a:noFill/>
        </p:spPr>
        <p:txBody>
          <a:bodyPr wrap="square" lIns="0" tIns="0" rIns="0" bIns="0" rtlCol="0">
            <a:spAutoFit/>
          </a:bodyPr>
          <a:lstStyle/>
          <a:p>
            <a:r>
              <a:rPr lang="en-US" sz="1100" b="0" i="0" dirty="0" smtClean="0">
                <a:solidFill>
                  <a:schemeClr val="tx1">
                    <a:lumMod val="65000"/>
                    <a:lumOff val="35000"/>
                  </a:schemeClr>
                </a:solidFill>
                <a:latin typeface="Frutiger Next LT W1G"/>
                <a:cs typeface="Frutiger Next LT W1G"/>
              </a:rPr>
              <a:t>© 2014 Autodesk</a:t>
            </a:r>
            <a:endParaRPr lang="en-US" sz="11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22414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column)">
    <p:spTree>
      <p:nvGrpSpPr>
        <p:cNvPr id="1" name=""/>
        <p:cNvGrpSpPr/>
        <p:nvPr/>
      </p:nvGrpSpPr>
      <p:grpSpPr>
        <a:xfrm>
          <a:off x="0" y="0"/>
          <a:ext cx="0" cy="0"/>
          <a:chOff x="0" y="0"/>
          <a:chExt cx="0" cy="0"/>
        </a:xfrm>
      </p:grpSpPr>
      <p:sp>
        <p:nvSpPr>
          <p:cNvPr id="8" name="Title 1"/>
          <p:cNvSpPr>
            <a:spLocks noGrp="1"/>
          </p:cNvSpPr>
          <p:nvPr>
            <p:ph type="title"/>
          </p:nvPr>
        </p:nvSpPr>
        <p:spPr>
          <a:xfrm>
            <a:off x="812881" y="366185"/>
            <a:ext cx="14631829" cy="1524000"/>
          </a:xfrm>
          <a:prstGeom prst="rect">
            <a:avLst/>
          </a:prstGeom>
        </p:spPr>
        <p:txBody>
          <a:bodyPr lIns="0" tIns="0" rIns="0" bIns="0" anchor="t" anchorCtr="0">
            <a:noAutofit/>
          </a:bodyPr>
          <a:lstStyle>
            <a:lvl1pPr algn="l">
              <a:defRPr sz="4400" baseline="0">
                <a:solidFill>
                  <a:schemeClr val="accent4">
                    <a:lumMod val="75000"/>
                  </a:schemeClr>
                </a:solidFill>
              </a:defRPr>
            </a:lvl1pPr>
          </a:lstStyle>
          <a:p>
            <a:r>
              <a:rPr lang="en-US" smtClean="0"/>
              <a:t>Click to edit Master title style</a:t>
            </a:r>
            <a:endParaRPr lang="en-US" dirty="0"/>
          </a:p>
        </p:txBody>
      </p:sp>
      <p:sp>
        <p:nvSpPr>
          <p:cNvPr id="13" name="Content Placeholder 2"/>
          <p:cNvSpPr>
            <a:spLocks noGrp="1"/>
          </p:cNvSpPr>
          <p:nvPr>
            <p:ph idx="17"/>
          </p:nvPr>
        </p:nvSpPr>
        <p:spPr>
          <a:xfrm>
            <a:off x="812882" y="1890189"/>
            <a:ext cx="7183256" cy="6720414"/>
          </a:xfrm>
          <a:prstGeom prst="rect">
            <a:avLst/>
          </a:prstGeom>
        </p:spPr>
        <p:txBody>
          <a:bodyPr lIns="0" tIns="0" rIns="0" bIns="0">
            <a:normAutofit/>
          </a:bodyPr>
          <a:lstStyle>
            <a:lvl1pPr marL="623579" indent="-517269">
              <a:buClr>
                <a:schemeClr val="accent4">
                  <a:lumMod val="75000"/>
                </a:schemeClr>
              </a:buClr>
              <a:buSzPct val="100000"/>
              <a:buFont typeface="Wingdings" pitchFamily="2" charset="2"/>
              <a:buChar char="§"/>
              <a:defRPr sz="3600" b="0">
                <a:latin typeface="Arial" pitchFamily="34" charset="0"/>
                <a:cs typeface="Arial" pitchFamily="34" charset="0"/>
              </a:defRPr>
            </a:lvl1pPr>
            <a:lvl2pPr marL="1605771" indent="-742582">
              <a:buClr>
                <a:schemeClr val="accent4">
                  <a:lumMod val="75000"/>
                </a:schemeClr>
              </a:buClr>
              <a:buSzPct val="100000"/>
              <a:buFont typeface="Wingdings" pitchFamily="2" charset="2"/>
              <a:buChar char="§"/>
              <a:defRPr sz="2800" b="0">
                <a:solidFill>
                  <a:schemeClr val="tx1"/>
                </a:solidFill>
                <a:latin typeface="Arial" pitchFamily="34" charset="0"/>
                <a:cs typeface="Arial" pitchFamily="34" charset="0"/>
              </a:defRPr>
            </a:lvl2pPr>
            <a:lvl3pPr marL="2133835" indent="-514094">
              <a:buClr>
                <a:schemeClr val="accent4">
                  <a:lumMod val="75000"/>
                </a:schemeClr>
              </a:buClr>
              <a:buSzPct val="100000"/>
              <a:buFont typeface="Wingdings" pitchFamily="2" charset="2"/>
              <a:buChar char="§"/>
              <a:defRPr sz="2800" b="0">
                <a:latin typeface="Arial" pitchFamily="34" charset="0"/>
                <a:cs typeface="Arial" pitchFamily="34" charset="0"/>
              </a:defRPr>
            </a:lvl3pPr>
            <a:lvl4pPr marL="2991943" indent="-514094">
              <a:buClr>
                <a:schemeClr val="accent4">
                  <a:lumMod val="75000"/>
                </a:schemeClr>
              </a:buClr>
              <a:buSzPct val="100000"/>
              <a:buFont typeface="Wingdings" pitchFamily="2" charset="2"/>
              <a:buChar char="§"/>
              <a:defRPr sz="2800" b="0">
                <a:latin typeface="Arial" pitchFamily="34" charset="0"/>
                <a:cs typeface="Arial" pitchFamily="34" charset="0"/>
              </a:defRPr>
            </a:lvl4pPr>
            <a:lvl5pPr marL="3792924" indent="-456973">
              <a:buClr>
                <a:schemeClr val="accent4">
                  <a:lumMod val="75000"/>
                </a:schemeClr>
              </a:buClr>
              <a:buSzPct val="100000"/>
              <a:buFont typeface="Wingdings" pitchFamily="2" charset="2"/>
              <a:buChar char="§"/>
              <a:defRPr sz="28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8"/>
          </p:nvPr>
        </p:nvSpPr>
        <p:spPr>
          <a:xfrm>
            <a:off x="8261453" y="1890189"/>
            <a:ext cx="7183256" cy="6720414"/>
          </a:xfrm>
          <a:prstGeom prst="rect">
            <a:avLst/>
          </a:prstGeom>
        </p:spPr>
        <p:txBody>
          <a:bodyPr lIns="0" tIns="0" rIns="0" bIns="0">
            <a:normAutofit/>
          </a:bodyPr>
          <a:lstStyle>
            <a:lvl1pPr marL="609305" indent="-502671">
              <a:buClr>
                <a:schemeClr val="accent4">
                  <a:lumMod val="75000"/>
                </a:schemeClr>
              </a:buClr>
              <a:buSzPct val="100000"/>
              <a:buFont typeface="Wingdings" charset="2"/>
              <a:buChar char="§"/>
              <a:defRPr sz="3600" b="0">
                <a:latin typeface="Arial" pitchFamily="34" charset="0"/>
                <a:cs typeface="Arial" pitchFamily="34" charset="0"/>
              </a:defRPr>
            </a:lvl1pPr>
            <a:lvl2pPr marL="1320161" indent="-456973">
              <a:buClr>
                <a:schemeClr val="accent4">
                  <a:lumMod val="75000"/>
                </a:schemeClr>
              </a:buClr>
              <a:buSzPct val="100000"/>
              <a:buFont typeface="Wingdings" charset="2"/>
              <a:buChar char="§"/>
              <a:defRPr sz="4000" b="0">
                <a:solidFill>
                  <a:schemeClr val="tx1"/>
                </a:solidFill>
                <a:latin typeface="Arial" pitchFamily="34" charset="0"/>
                <a:cs typeface="Arial" pitchFamily="34" charset="0"/>
              </a:defRPr>
            </a:lvl2pPr>
            <a:lvl3pPr marL="2031017" indent="-411276">
              <a:buClr>
                <a:schemeClr val="accent4">
                  <a:lumMod val="75000"/>
                </a:schemeClr>
              </a:buClr>
              <a:buSzPct val="100000"/>
              <a:buFont typeface="Wingdings" charset="2"/>
              <a:buChar char="§"/>
              <a:defRPr sz="3600" b="0">
                <a:latin typeface="Arial" pitchFamily="34" charset="0"/>
                <a:cs typeface="Arial" pitchFamily="34" charset="0"/>
              </a:defRPr>
            </a:lvl3pPr>
            <a:lvl4pPr marL="2843426" indent="-365578">
              <a:buClr>
                <a:schemeClr val="accent4">
                  <a:lumMod val="75000"/>
                </a:schemeClr>
              </a:buClr>
              <a:buSzPct val="100000"/>
              <a:buFont typeface="Wingdings" charset="2"/>
              <a:buChar char="§"/>
              <a:defRPr sz="2800" b="0">
                <a:latin typeface="Arial" pitchFamily="34" charset="0"/>
                <a:cs typeface="Arial" pitchFamily="34" charset="0"/>
              </a:defRPr>
            </a:lvl4pPr>
            <a:lvl5pPr marL="3655832" indent="-319880">
              <a:buClr>
                <a:schemeClr val="accent4">
                  <a:lumMod val="75000"/>
                </a:schemeClr>
              </a:buClr>
              <a:buSzPct val="100000"/>
              <a:buFont typeface="Wingdings" charset="2"/>
              <a:buChar char="§"/>
              <a:defRPr sz="24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pic>
        <p:nvPicPr>
          <p:cNvPr id="10" name="Picture 9"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6" name="Slide Number Placeholder 3"/>
          <p:cNvSpPr>
            <a:spLocks noGrp="1"/>
          </p:cNvSpPr>
          <p:nvPr>
            <p:ph type="sldNum" sz="quarter" idx="10"/>
          </p:nvPr>
        </p:nvSpPr>
        <p:spPr>
          <a:xfrm>
            <a:off x="7793833" y="8639177"/>
            <a:ext cx="669925" cy="485774"/>
          </a:xfrm>
          <a:prstGeom prst="rect">
            <a:avLst/>
          </a:prstGeom>
        </p:spPr>
        <p:txBody>
          <a:bodyPr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
        <p:nvSpPr>
          <p:cNvPr id="18" name="TextBox 17"/>
          <p:cNvSpPr txBox="1"/>
          <p:nvPr userDrawn="1"/>
        </p:nvSpPr>
        <p:spPr>
          <a:xfrm>
            <a:off x="131713" y="8795060"/>
            <a:ext cx="1295232" cy="169276"/>
          </a:xfrm>
          <a:prstGeom prst="rect">
            <a:avLst/>
          </a:prstGeom>
          <a:noFill/>
        </p:spPr>
        <p:txBody>
          <a:bodyPr wrap="square" lIns="0" tIns="0" rIns="0" bIns="0" rtlCol="0">
            <a:spAutoFit/>
          </a:bodyPr>
          <a:lstStyle/>
          <a:p>
            <a:r>
              <a:rPr lang="en-US" sz="1100" b="0" i="0" dirty="0" smtClean="0">
                <a:solidFill>
                  <a:schemeClr val="tx1">
                    <a:lumMod val="65000"/>
                    <a:lumOff val="35000"/>
                  </a:schemeClr>
                </a:solidFill>
                <a:latin typeface="Frutiger Next LT W1G"/>
                <a:cs typeface="Frutiger Next LT W1G"/>
              </a:rPr>
              <a:t>© 2014 Autodesk</a:t>
            </a:r>
            <a:endParaRPr lang="en-US" sz="11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165906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5" name="TextBox 4"/>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6" name="Picture 5"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2" name="Title 1"/>
          <p:cNvSpPr>
            <a:spLocks noGrp="1"/>
          </p:cNvSpPr>
          <p:nvPr>
            <p:ph type="title"/>
          </p:nvPr>
        </p:nvSpPr>
        <p:spPr>
          <a:xfrm>
            <a:off x="812806" y="366713"/>
            <a:ext cx="14631987" cy="1524000"/>
          </a:xfrm>
          <a:prstGeom prst="rect">
            <a:avLst/>
          </a:prstGeom>
        </p:spPr>
        <p:txBody>
          <a:bodyPr lIns="91393" tIns="45697" rIns="91393" bIns="45697"/>
          <a:lstStyle>
            <a:lvl1pPr>
              <a:defRPr>
                <a:solidFill>
                  <a:schemeClr val="accent4">
                    <a:lumMod val="75000"/>
                  </a:schemeClr>
                </a:solidFill>
              </a:defRPr>
            </a:lvl1pPr>
          </a:lstStyle>
          <a:p>
            <a:r>
              <a:rPr lang="en-US" smtClean="0"/>
              <a:t>Click to edit Master title style</a:t>
            </a:r>
            <a:endParaRPr lang="en-US" dirty="0"/>
          </a:p>
        </p:txBody>
      </p:sp>
      <p:sp>
        <p:nvSpPr>
          <p:cNvPr id="3" name="Slide Number Placeholder 3"/>
          <p:cNvSpPr>
            <a:spLocks noGrp="1"/>
          </p:cNvSpPr>
          <p:nvPr>
            <p:ph type="sldNum" sz="quarter" idx="10"/>
          </p:nvPr>
        </p:nvSpPr>
        <p:spPr>
          <a:xfrm>
            <a:off x="7793833" y="8639177"/>
            <a:ext cx="669925" cy="485774"/>
          </a:xfrm>
          <a:prstGeom prst="rect">
            <a:avLst/>
          </a:prstGeom>
        </p:spPr>
        <p:txBody>
          <a:bodyPr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
        <p:nvSpPr>
          <p:cNvPr id="7" name="Rectangle 6"/>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8" name="TextBox 7"/>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9" name="Picture 8"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0" name="Rectangle 9"/>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11" name="TextBox 10"/>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12" name="Picture 11"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3" name="Rectangle 12"/>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14" name="TextBox 13"/>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15" name="Picture 14"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6" name="Rectangle 15"/>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17" name="TextBox 16"/>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18" name="Picture 17"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19" name="Rectangle 18"/>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20" name="TextBox 19"/>
          <p:cNvSpPr txBox="1"/>
          <p:nvPr/>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21" name="Picture 20"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22" name="Rectangle 21"/>
          <p:cNvSpPr/>
          <p:nvPr userDrawn="1"/>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23" name="TextBox 22"/>
          <p:cNvSpPr txBox="1"/>
          <p:nvPr userDrawn="1"/>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pic>
        <p:nvPicPr>
          <p:cNvPr id="24" name="Picture 23" descr="autodesk-logo-rgb-color-logo-black-text-larg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Tree>
    <p:extLst>
      <p:ext uri="{BB962C8B-B14F-4D97-AF65-F5344CB8AC3E}">
        <p14:creationId xmlns:p14="http://schemas.microsoft.com/office/powerpoint/2010/main" val="19359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Images">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8261372" y="1890187"/>
            <a:ext cx="7183336" cy="3108960"/>
          </a:xfrm>
          <a:prstGeom prst="rect">
            <a:avLst/>
          </a:prstGeom>
        </p:spPr>
        <p:txBody>
          <a:bodyPr vert="horz" lIns="91393" tIns="45697" rIns="91393" bIns="45697"/>
          <a:lstStyle>
            <a:lvl1pPr marL="0" indent="0">
              <a:buClr>
                <a:schemeClr val="accent4"/>
              </a:buClr>
              <a:buNone/>
              <a:defRPr/>
            </a:lvl1pPr>
          </a:lstStyle>
          <a:p>
            <a:r>
              <a:rPr lang="en-US" smtClean="0"/>
              <a:t>Click icon to add picture</a:t>
            </a:r>
            <a:endParaRPr lang="en-US" dirty="0"/>
          </a:p>
        </p:txBody>
      </p:sp>
      <p:sp>
        <p:nvSpPr>
          <p:cNvPr id="15" name="Title 1"/>
          <p:cNvSpPr>
            <a:spLocks noGrp="1"/>
          </p:cNvSpPr>
          <p:nvPr>
            <p:ph type="title"/>
          </p:nvPr>
        </p:nvSpPr>
        <p:spPr>
          <a:xfrm>
            <a:off x="812881" y="366185"/>
            <a:ext cx="14631829" cy="1524000"/>
          </a:xfrm>
          <a:prstGeom prst="rect">
            <a:avLst/>
          </a:prstGeom>
        </p:spPr>
        <p:txBody>
          <a:bodyPr lIns="0" tIns="0" rIns="0" bIns="0" anchor="t" anchorCtr="0">
            <a:normAutofit/>
          </a:bodyPr>
          <a:lstStyle>
            <a:lvl1pPr algn="l">
              <a:defRPr sz="4400">
                <a:solidFill>
                  <a:schemeClr val="accent4">
                    <a:lumMod val="75000"/>
                  </a:schemeClr>
                </a:solidFill>
              </a:defRPr>
            </a:lvl1pPr>
          </a:lstStyle>
          <a:p>
            <a:r>
              <a:rPr lang="en-US" smtClean="0"/>
              <a:t>Click to edit Master title style</a:t>
            </a:r>
            <a:endParaRPr lang="en-US" dirty="0"/>
          </a:p>
        </p:txBody>
      </p:sp>
      <p:sp>
        <p:nvSpPr>
          <p:cNvPr id="17" name="Text Placeholder 16"/>
          <p:cNvSpPr>
            <a:spLocks noGrp="1"/>
          </p:cNvSpPr>
          <p:nvPr>
            <p:ph type="body" sz="quarter" idx="14" hasCustomPrompt="1"/>
          </p:nvPr>
        </p:nvSpPr>
        <p:spPr>
          <a:xfrm>
            <a:off x="8261372" y="5010170"/>
            <a:ext cx="7183336" cy="230953"/>
          </a:xfrm>
          <a:prstGeom prst="rect">
            <a:avLst/>
          </a:prstGeom>
        </p:spPr>
        <p:txBody>
          <a:bodyPr vert="horz" lIns="0" tIns="0" rIns="0" bIns="0"/>
          <a:lstStyle>
            <a:lvl1pPr marL="0" indent="0">
              <a:buNone/>
              <a:defRPr sz="1100" baseline="0">
                <a:solidFill>
                  <a:schemeClr val="tx1">
                    <a:lumMod val="65000"/>
                    <a:lumOff val="35000"/>
                  </a:schemeClr>
                </a:solidFill>
              </a:defRPr>
            </a:lvl1pPr>
          </a:lstStyle>
          <a:p>
            <a:pPr lvl="0"/>
            <a:r>
              <a:rPr lang="en-US" dirty="0" smtClean="0"/>
              <a:t>Image credit line goes here</a:t>
            </a:r>
            <a:endParaRPr lang="en-US" dirty="0"/>
          </a:p>
        </p:txBody>
      </p:sp>
      <p:sp>
        <p:nvSpPr>
          <p:cNvPr id="12" name="Content Placeholder 2"/>
          <p:cNvSpPr>
            <a:spLocks noGrp="1"/>
          </p:cNvSpPr>
          <p:nvPr>
            <p:ph idx="17"/>
          </p:nvPr>
        </p:nvSpPr>
        <p:spPr>
          <a:xfrm>
            <a:off x="812882" y="1890189"/>
            <a:ext cx="7183256" cy="6720414"/>
          </a:xfrm>
          <a:prstGeom prst="rect">
            <a:avLst/>
          </a:prstGeom>
        </p:spPr>
        <p:txBody>
          <a:bodyPr lIns="0" tIns="0" rIns="0" bIns="0">
            <a:normAutofit/>
          </a:bodyPr>
          <a:lstStyle>
            <a:lvl1pPr marL="609305" indent="-502671">
              <a:buClr>
                <a:schemeClr val="accent4"/>
              </a:buClr>
              <a:buSzPct val="100000"/>
              <a:buFont typeface="Wingdings" charset="2"/>
              <a:buChar char="§"/>
              <a:defRPr sz="3600" b="0">
                <a:solidFill>
                  <a:schemeClr val="accent4">
                    <a:lumMod val="75000"/>
                  </a:schemeClr>
                </a:solidFill>
                <a:latin typeface="Arial" pitchFamily="34" charset="0"/>
                <a:cs typeface="Arial" pitchFamily="34" charset="0"/>
              </a:defRPr>
            </a:lvl1pPr>
            <a:lvl2pPr marL="1320161" indent="-456973">
              <a:buClr>
                <a:schemeClr val="accent4"/>
              </a:buClr>
              <a:buSzPct val="100000"/>
              <a:buFont typeface="Wingdings" charset="2"/>
              <a:buChar char="§"/>
              <a:defRPr sz="2800" b="0">
                <a:solidFill>
                  <a:schemeClr val="accent4">
                    <a:lumMod val="75000"/>
                  </a:schemeClr>
                </a:solidFill>
                <a:latin typeface="Arial" pitchFamily="34" charset="0"/>
                <a:cs typeface="Arial" pitchFamily="34" charset="0"/>
              </a:defRPr>
            </a:lvl2pPr>
            <a:lvl3pPr marL="2031017" indent="-411276">
              <a:buClr>
                <a:schemeClr val="accent4"/>
              </a:buClr>
              <a:buSzPct val="100000"/>
              <a:buFont typeface="Wingdings" charset="2"/>
              <a:buChar char="§"/>
              <a:defRPr sz="2800" b="0">
                <a:solidFill>
                  <a:schemeClr val="accent4">
                    <a:lumMod val="75000"/>
                  </a:schemeClr>
                </a:solidFill>
                <a:latin typeface="Arial" pitchFamily="34" charset="0"/>
                <a:cs typeface="Arial" pitchFamily="34" charset="0"/>
              </a:defRPr>
            </a:lvl3pPr>
            <a:lvl4pPr marL="2843426" indent="-365578">
              <a:buClr>
                <a:schemeClr val="accent4"/>
              </a:buClr>
              <a:buSzPct val="100000"/>
              <a:buFont typeface="Wingdings" charset="2"/>
              <a:buChar char="§"/>
              <a:defRPr sz="2800" b="0">
                <a:solidFill>
                  <a:schemeClr val="accent4">
                    <a:lumMod val="75000"/>
                  </a:schemeClr>
                </a:solidFill>
                <a:latin typeface="Arial" pitchFamily="34" charset="0"/>
                <a:cs typeface="Arial" pitchFamily="34" charset="0"/>
              </a:defRPr>
            </a:lvl4pPr>
            <a:lvl5pPr marL="3655832" indent="-319880">
              <a:buClr>
                <a:schemeClr val="accent4"/>
              </a:buClr>
              <a:buSzPct val="100000"/>
              <a:buFont typeface="Wingdings" charset="2"/>
              <a:buChar char="§"/>
              <a:defRPr sz="2800" b="0">
                <a:solidFill>
                  <a:schemeClr val="accent4">
                    <a:lumMod val="7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6"/>
          <p:cNvSpPr>
            <a:spLocks noGrp="1"/>
          </p:cNvSpPr>
          <p:nvPr>
            <p:ph type="pic" sz="quarter" idx="18"/>
          </p:nvPr>
        </p:nvSpPr>
        <p:spPr>
          <a:xfrm>
            <a:off x="8261372" y="5261580"/>
            <a:ext cx="7183336" cy="3108960"/>
          </a:xfrm>
          <a:prstGeom prst="rect">
            <a:avLst/>
          </a:prstGeom>
        </p:spPr>
        <p:txBody>
          <a:bodyPr vert="horz" lIns="91393" tIns="45697" rIns="91393" bIns="45697"/>
          <a:lstStyle>
            <a:lvl1pPr marL="0" indent="0">
              <a:buClr>
                <a:schemeClr val="accent4"/>
              </a:buClr>
              <a:buNone/>
              <a:defRPr/>
            </a:lvl1pPr>
          </a:lstStyle>
          <a:p>
            <a:r>
              <a:rPr lang="en-US" smtClean="0"/>
              <a:t>Click icon to add picture</a:t>
            </a:r>
            <a:endParaRPr lang="en-US" dirty="0"/>
          </a:p>
        </p:txBody>
      </p:sp>
      <p:sp>
        <p:nvSpPr>
          <p:cNvPr id="14" name="Text Placeholder 16"/>
          <p:cNvSpPr>
            <a:spLocks noGrp="1"/>
          </p:cNvSpPr>
          <p:nvPr>
            <p:ph type="body" sz="quarter" idx="19" hasCustomPrompt="1"/>
          </p:nvPr>
        </p:nvSpPr>
        <p:spPr>
          <a:xfrm>
            <a:off x="8261372" y="8381564"/>
            <a:ext cx="7183336" cy="230953"/>
          </a:xfrm>
          <a:prstGeom prst="rect">
            <a:avLst/>
          </a:prstGeom>
        </p:spPr>
        <p:txBody>
          <a:bodyPr vert="horz" lIns="0" tIns="0" rIns="0" bIns="0"/>
          <a:lstStyle>
            <a:lvl1pPr marL="0" indent="0">
              <a:buNone/>
              <a:defRPr sz="1100" baseline="0">
                <a:solidFill>
                  <a:schemeClr val="tx1">
                    <a:lumMod val="65000"/>
                    <a:lumOff val="35000"/>
                  </a:schemeClr>
                </a:solidFill>
              </a:defRPr>
            </a:lvl1pPr>
          </a:lstStyle>
          <a:p>
            <a:pPr lvl="0"/>
            <a:r>
              <a:rPr lang="en-US" dirty="0" smtClean="0"/>
              <a:t>Image credit line goes here</a:t>
            </a:r>
            <a:endParaRPr lang="en-US" dirty="0"/>
          </a:p>
        </p:txBody>
      </p:sp>
      <p:sp>
        <p:nvSpPr>
          <p:cNvPr id="18" name="Rectangle 17"/>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sp>
        <p:nvSpPr>
          <p:cNvPr id="19" name="TextBox 18"/>
          <p:cNvSpPr txBox="1"/>
          <p:nvPr/>
        </p:nvSpPr>
        <p:spPr>
          <a:xfrm>
            <a:off x="131713" y="8795060"/>
            <a:ext cx="1295232" cy="169276"/>
          </a:xfrm>
          <a:prstGeom prst="rect">
            <a:avLst/>
          </a:prstGeom>
          <a:noFill/>
        </p:spPr>
        <p:txBody>
          <a:bodyPr wrap="square" lIns="0" tIns="0" rIns="0" bIns="0" rtlCol="0">
            <a:spAutoFit/>
          </a:bodyPr>
          <a:lstStyle/>
          <a:p>
            <a:r>
              <a:rPr lang="en-US" sz="1100" b="0" i="0" dirty="0" smtClean="0">
                <a:solidFill>
                  <a:schemeClr val="tx1">
                    <a:lumMod val="65000"/>
                    <a:lumOff val="35000"/>
                  </a:schemeClr>
                </a:solidFill>
                <a:latin typeface="Frutiger Next LT W1G"/>
                <a:cs typeface="Frutiger Next LT W1G"/>
              </a:rPr>
              <a:t>© 2014 Autodesk</a:t>
            </a:r>
            <a:endParaRPr lang="en-US" sz="1100" b="0" i="0" dirty="0">
              <a:solidFill>
                <a:schemeClr val="tx1">
                  <a:lumMod val="65000"/>
                  <a:lumOff val="35000"/>
                </a:schemeClr>
              </a:solidFill>
              <a:latin typeface="Frutiger Next LT W1G"/>
              <a:cs typeface="Frutiger Next LT W1G"/>
            </a:endParaRPr>
          </a:p>
        </p:txBody>
      </p:sp>
      <p:pic>
        <p:nvPicPr>
          <p:cNvPr id="20" name="Picture 19"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23" name="Slide Number Placeholder 3"/>
          <p:cNvSpPr>
            <a:spLocks noGrp="1"/>
          </p:cNvSpPr>
          <p:nvPr>
            <p:ph type="sldNum" sz="quarter" idx="10"/>
          </p:nvPr>
        </p:nvSpPr>
        <p:spPr>
          <a:xfrm>
            <a:off x="7793833" y="8639177"/>
            <a:ext cx="669925" cy="485774"/>
          </a:xfrm>
          <a:prstGeom prst="rect">
            <a:avLst/>
          </a:prstGeom>
        </p:spPr>
        <p:txBody>
          <a:bodyPr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Tree>
    <p:extLst>
      <p:ext uri="{BB962C8B-B14F-4D97-AF65-F5344CB8AC3E}">
        <p14:creationId xmlns:p14="http://schemas.microsoft.com/office/powerpoint/2010/main" val="3857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Rectangle 4"/>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pic>
        <p:nvPicPr>
          <p:cNvPr id="7" name="Picture 6" descr="autodesk-logo-rgb-color-logo-black-text-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8" name="Text Placeholder 2"/>
          <p:cNvSpPr>
            <a:spLocks noGrp="1"/>
          </p:cNvSpPr>
          <p:nvPr>
            <p:ph type="body" sz="quarter" idx="10" hasCustomPrompt="1"/>
          </p:nvPr>
        </p:nvSpPr>
        <p:spPr>
          <a:xfrm>
            <a:off x="0" y="4"/>
            <a:ext cx="16257588" cy="8246562"/>
          </a:xfrm>
          <a:prstGeom prst="rect">
            <a:avLst/>
          </a:prstGeom>
        </p:spPr>
        <p:txBody>
          <a:bodyPr lIns="0" tIns="0" rIns="0" bIns="0" anchor="ctr" anchorCtr="1">
            <a:normAutofit/>
          </a:bodyPr>
          <a:lstStyle>
            <a:lvl1pPr marL="0" indent="0" algn="ctr">
              <a:spcBef>
                <a:spcPts val="0"/>
              </a:spcBef>
              <a:buNone/>
              <a:defRPr sz="14000" b="1" i="0">
                <a:solidFill>
                  <a:schemeClr val="accent4">
                    <a:lumMod val="75000"/>
                  </a:schemeClr>
                </a:solidFill>
                <a:latin typeface="Frutiger Next LT W1G"/>
                <a:cs typeface="Frutiger Next LT W1G"/>
              </a:defRPr>
            </a:lvl1pPr>
          </a:lstStyle>
          <a:p>
            <a:pPr lvl="0"/>
            <a:r>
              <a:rPr lang="en-US" dirty="0" smtClean="0"/>
              <a:t>Keyword</a:t>
            </a:r>
          </a:p>
        </p:txBody>
      </p:sp>
      <p:sp>
        <p:nvSpPr>
          <p:cNvPr id="10" name="Slide Number Placeholder 3"/>
          <p:cNvSpPr>
            <a:spLocks noGrp="1"/>
          </p:cNvSpPr>
          <p:nvPr>
            <p:ph type="sldNum" sz="quarter" idx="11"/>
          </p:nvPr>
        </p:nvSpPr>
        <p:spPr>
          <a:xfrm>
            <a:off x="7793833" y="8639177"/>
            <a:ext cx="669925" cy="485774"/>
          </a:xfrm>
          <a:prstGeom prst="rect">
            <a:avLst/>
          </a:prstGeom>
        </p:spPr>
        <p:txBody>
          <a:bodyPr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
        <p:nvSpPr>
          <p:cNvPr id="15" name="TextBox 14"/>
          <p:cNvSpPr txBox="1"/>
          <p:nvPr userDrawn="1"/>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9017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userDrawn="1"/>
        </p:nvSpPr>
        <p:spPr>
          <a:xfrm>
            <a:off x="0" y="2426765"/>
            <a:ext cx="16257588" cy="4088336"/>
          </a:xfrm>
          <a:prstGeom prst="rect">
            <a:avLst/>
          </a:prstGeom>
          <a:solidFill>
            <a:schemeClr val="accent4">
              <a:lumMod val="75000"/>
              <a:alpha val="50196"/>
            </a:schemeClr>
          </a:solidFill>
          <a:ln>
            <a:noFill/>
          </a:ln>
          <a:effectLst/>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solidFill>
                <a:schemeClr val="bg2"/>
              </a:solidFill>
            </a:endParaRPr>
          </a:p>
        </p:txBody>
      </p:sp>
      <p:sp>
        <p:nvSpPr>
          <p:cNvPr id="14" name="TextBox 13"/>
          <p:cNvSpPr txBox="1"/>
          <p:nvPr userDrawn="1"/>
        </p:nvSpPr>
        <p:spPr>
          <a:xfrm>
            <a:off x="131713" y="8795060"/>
            <a:ext cx="1295232" cy="169276"/>
          </a:xfrm>
          <a:prstGeom prst="rect">
            <a:avLst/>
          </a:prstGeom>
          <a:noFill/>
        </p:spPr>
        <p:txBody>
          <a:bodyPr wrap="square" lIns="0" tIns="0" rIns="0" bIns="0" rtlCol="0">
            <a:spAutoFit/>
          </a:bodyPr>
          <a:lstStyle/>
          <a:p>
            <a:r>
              <a:rPr lang="en-US" sz="1100" b="0" i="0" baseline="0" dirty="0" smtClean="0">
                <a:solidFill>
                  <a:schemeClr val="tx1">
                    <a:lumMod val="65000"/>
                    <a:lumOff val="35000"/>
                  </a:schemeClr>
                </a:solidFill>
                <a:latin typeface="Frutiger Next LT W1G"/>
                <a:cs typeface="Frutiger Next LT W1G"/>
              </a:rPr>
              <a:t>© 2014 Autodesk</a:t>
            </a:r>
            <a:endParaRPr lang="en-US" sz="1100" b="0" i="0" baseline="0" dirty="0">
              <a:solidFill>
                <a:schemeClr val="tx1">
                  <a:lumMod val="65000"/>
                  <a:lumOff val="35000"/>
                </a:schemeClr>
              </a:solidFill>
              <a:latin typeface="Frutiger Next LT W1G"/>
              <a:cs typeface="Frutiger Next LT W1G"/>
            </a:endParaRPr>
          </a:p>
        </p:txBody>
      </p:sp>
      <p:sp>
        <p:nvSpPr>
          <p:cNvPr id="4" name="Text Placeholder 2"/>
          <p:cNvSpPr>
            <a:spLocks noGrp="1"/>
          </p:cNvSpPr>
          <p:nvPr>
            <p:ph type="body" sz="quarter" idx="10" hasCustomPrompt="1"/>
          </p:nvPr>
        </p:nvSpPr>
        <p:spPr>
          <a:xfrm>
            <a:off x="812880" y="3243126"/>
            <a:ext cx="15444707" cy="1606782"/>
          </a:xfrm>
          <a:prstGeom prst="rect">
            <a:avLst/>
          </a:prstGeom>
        </p:spPr>
        <p:txBody>
          <a:bodyPr lIns="0" tIns="0" rIns="0" bIns="0" anchor="ctr">
            <a:noAutofit/>
          </a:bodyPr>
          <a:lstStyle>
            <a:lvl1pPr marL="0" indent="0">
              <a:spcBef>
                <a:spcPts val="0"/>
              </a:spcBef>
              <a:buNone/>
              <a:defRPr sz="4800" b="1" baseline="0">
                <a:solidFill>
                  <a:schemeClr val="bg2"/>
                </a:solidFill>
              </a:defRPr>
            </a:lvl1pPr>
          </a:lstStyle>
          <a:p>
            <a:r>
              <a:rPr lang="en-US" sz="4400" dirty="0" smtClean="0"/>
              <a:t>Section Header</a:t>
            </a:r>
            <a:endParaRPr lang="en-US" sz="4400" dirty="0"/>
          </a:p>
        </p:txBody>
      </p:sp>
    </p:spTree>
    <p:extLst>
      <p:ext uri="{BB962C8B-B14F-4D97-AF65-F5344CB8AC3E}">
        <p14:creationId xmlns:p14="http://schemas.microsoft.com/office/powerpoint/2010/main" val="5826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inal">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95187" y="7608909"/>
            <a:ext cx="15865631" cy="937748"/>
          </a:xfrm>
          <a:prstGeom prst="rect">
            <a:avLst/>
          </a:prstGeom>
        </p:spPr>
        <p:txBody>
          <a:bodyPr vert="horz" lIns="0" tIns="0" rIns="0" bIns="0" anchor="b" anchorCtr="0"/>
          <a:lstStyle>
            <a:lvl1pPr marL="0" indent="0">
              <a:buNone/>
              <a:defRPr sz="1400" kern="0" spc="-12">
                <a:solidFill>
                  <a:srgbClr val="595959"/>
                </a:solidFill>
                <a:latin typeface="Arial" pitchFamily="34" charset="0"/>
                <a:cs typeface="Arial" pitchFamily="34" charset="0"/>
              </a:defRPr>
            </a:lvl1pPr>
          </a:lstStyle>
          <a:p>
            <a:r>
              <a:rPr lang="en-US" dirty="0" smtClean="0"/>
              <a:t>Autodesk is a registered trademark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endParaRPr lang="en-US" dirty="0"/>
          </a:p>
        </p:txBody>
      </p:sp>
      <p:sp>
        <p:nvSpPr>
          <p:cNvPr id="8" name="TextBox 7"/>
          <p:cNvSpPr txBox="1"/>
          <p:nvPr userDrawn="1"/>
        </p:nvSpPr>
        <p:spPr>
          <a:xfrm>
            <a:off x="1636544" y="8822466"/>
            <a:ext cx="3502246" cy="169277"/>
          </a:xfrm>
          <a:prstGeom prst="rect">
            <a:avLst/>
          </a:prstGeom>
          <a:noFill/>
        </p:spPr>
        <p:txBody>
          <a:bodyPr wrap="square" lIns="0" tIns="0" rIns="0" bIns="0" rtlCol="0">
            <a:spAutoFit/>
          </a:bodyPr>
          <a:lstStyle/>
          <a:p>
            <a:pPr defTabSz="1015019"/>
            <a:r>
              <a:rPr lang="en-US" sz="1100" dirty="0" smtClean="0">
                <a:solidFill>
                  <a:srgbClr val="000000">
                    <a:lumMod val="65000"/>
                    <a:lumOff val="35000"/>
                  </a:srgbClr>
                </a:solidFill>
                <a:latin typeface="Arial" pitchFamily="34" charset="0"/>
                <a:cs typeface="Arial" pitchFamily="34" charset="0"/>
              </a:rPr>
              <a:t>All rights reserved.</a:t>
            </a:r>
            <a:endParaRPr lang="en-US" sz="1100" dirty="0">
              <a:solidFill>
                <a:srgbClr val="000000">
                  <a:lumMod val="65000"/>
                  <a:lumOff val="35000"/>
                </a:srgbClr>
              </a:solidFill>
              <a:latin typeface="Arial" pitchFamily="34" charset="0"/>
              <a:cs typeface="Arial"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594" y="3728955"/>
            <a:ext cx="10058400" cy="1686090"/>
          </a:xfrm>
          <a:prstGeom prst="rect">
            <a:avLst/>
          </a:prstGeom>
        </p:spPr>
      </p:pic>
    </p:spTree>
    <p:extLst>
      <p:ext uri="{BB962C8B-B14F-4D97-AF65-F5344CB8AC3E}">
        <p14:creationId xmlns:p14="http://schemas.microsoft.com/office/powerpoint/2010/main" val="424508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46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gs>
            <a:gs pos="100000">
              <a:schemeClr val="bg1">
                <a:lumMod val="65000"/>
                <a:alpha val="56000"/>
              </a:schemeClr>
            </a:gs>
            <a:gs pos="55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p:nvSpPr>
        <p:spPr>
          <a:xfrm>
            <a:off x="0" y="8610599"/>
            <a:ext cx="16257588" cy="533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pPr algn="ctr"/>
            <a:endParaRPr lang="en-US"/>
          </a:p>
        </p:txBody>
      </p:sp>
      <p:pic>
        <p:nvPicPr>
          <p:cNvPr id="4" name="Picture 3" descr="autodesk-logo-rgb-color-logo-black-text-larg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36703" y="8724904"/>
            <a:ext cx="1867535" cy="313054"/>
          </a:xfrm>
          <a:prstGeom prst="rect">
            <a:avLst/>
          </a:prstGeom>
        </p:spPr>
      </p:pic>
      <p:sp>
        <p:nvSpPr>
          <p:cNvPr id="5" name="Slide Number Placeholder 3"/>
          <p:cNvSpPr>
            <a:spLocks noGrp="1"/>
          </p:cNvSpPr>
          <p:nvPr>
            <p:ph type="sldNum" sz="quarter" idx="4"/>
          </p:nvPr>
        </p:nvSpPr>
        <p:spPr>
          <a:xfrm>
            <a:off x="7793833" y="8639177"/>
            <a:ext cx="669925" cy="485774"/>
          </a:xfrm>
          <a:prstGeom prst="rect">
            <a:avLst/>
          </a:prstGeom>
        </p:spPr>
        <p:txBody>
          <a:bodyPr lIns="91393" tIns="45697" rIns="91393" bIns="45697" anchor="ctr"/>
          <a:lstStyle>
            <a:lvl1pPr algn="ctr">
              <a:defRPr sz="1800">
                <a:latin typeface="Frutiger Next LT W1G" pitchFamily="34" charset="0"/>
              </a:defRPr>
            </a:lvl1pPr>
          </a:lstStyle>
          <a:p>
            <a:fld id="{F734506C-EF52-4FF2-9904-C2A4DBD83A4B}" type="slidenum">
              <a:rPr lang="en-US" smtClean="0"/>
              <a:pPr/>
              <a:t>‹#›</a:t>
            </a:fld>
            <a:endParaRPr lang="en-US" dirty="0"/>
          </a:p>
        </p:txBody>
      </p:sp>
      <p:sp>
        <p:nvSpPr>
          <p:cNvPr id="6" name="TextBox 5"/>
          <p:cNvSpPr txBox="1"/>
          <p:nvPr/>
        </p:nvSpPr>
        <p:spPr>
          <a:xfrm>
            <a:off x="147210" y="8795060"/>
            <a:ext cx="2100043" cy="169277"/>
          </a:xfrm>
          <a:prstGeom prst="rect">
            <a:avLst/>
          </a:prstGeom>
          <a:noFill/>
        </p:spPr>
        <p:txBody>
          <a:bodyPr wrap="square" lIns="0" tIns="0" rIns="0" bIns="0" rtlCol="0">
            <a:spAutoFit/>
          </a:bodyPr>
          <a:lstStyle/>
          <a:p>
            <a:r>
              <a:rPr lang="en-US" sz="1100" b="0" i="0" dirty="0" smtClean="0">
                <a:solidFill>
                  <a:schemeClr val="tx1">
                    <a:lumMod val="65000"/>
                    <a:lumOff val="35000"/>
                  </a:schemeClr>
                </a:solidFill>
                <a:latin typeface="Arial" pitchFamily="34" charset="0"/>
                <a:cs typeface="Arial" pitchFamily="34" charset="0"/>
              </a:rPr>
              <a:t>© 2014 Autodesk, Inc.</a:t>
            </a:r>
            <a:endParaRPr lang="en-US" sz="1100" b="0" i="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187618720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5" r:id="rId4"/>
    <p:sldLayoutId id="2147483874" r:id="rId5"/>
    <p:sldLayoutId id="2147483878" r:id="rId6"/>
    <p:sldLayoutId id="2147483890" r:id="rId7"/>
    <p:sldLayoutId id="2147483759" r:id="rId8"/>
    <p:sldLayoutId id="214748389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812405" rtl="0" eaLnBrk="1" latinLnBrk="0" hangingPunct="1">
        <a:spcBef>
          <a:spcPct val="0"/>
        </a:spcBef>
        <a:buNone/>
        <a:defRPr sz="4400" b="1" i="0" kern="1200" baseline="0">
          <a:solidFill>
            <a:srgbClr val="1B58A8"/>
          </a:solidFill>
          <a:latin typeface="Frutiger Next LT W1G"/>
          <a:ea typeface="+mj-ea"/>
          <a:cs typeface="Frutiger Next LT W1G"/>
        </a:defRPr>
      </a:lvl1pPr>
    </p:titleStyle>
    <p:body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2405" rtl="0" eaLnBrk="1" latinLnBrk="0" hangingPunct="1">
        <a:defRPr sz="3200" kern="1200">
          <a:solidFill>
            <a:schemeClr val="tx1"/>
          </a:solidFill>
          <a:latin typeface="+mn-lt"/>
          <a:ea typeface="+mn-ea"/>
          <a:cs typeface="+mn-cs"/>
        </a:defRPr>
      </a:lvl1pPr>
      <a:lvl2pPr marL="812405" algn="l" defTabSz="812405" rtl="0" eaLnBrk="1" latinLnBrk="0" hangingPunct="1">
        <a:defRPr sz="3200" kern="1200">
          <a:solidFill>
            <a:schemeClr val="tx1"/>
          </a:solidFill>
          <a:latin typeface="+mn-lt"/>
          <a:ea typeface="+mn-ea"/>
          <a:cs typeface="+mn-cs"/>
        </a:defRPr>
      </a:lvl2pPr>
      <a:lvl3pPr marL="1624815" algn="l" defTabSz="812405" rtl="0" eaLnBrk="1" latinLnBrk="0" hangingPunct="1">
        <a:defRPr sz="3200" kern="1200">
          <a:solidFill>
            <a:schemeClr val="tx1"/>
          </a:solidFill>
          <a:latin typeface="+mn-lt"/>
          <a:ea typeface="+mn-ea"/>
          <a:cs typeface="+mn-cs"/>
        </a:defRPr>
      </a:lvl3pPr>
      <a:lvl4pPr marL="2437220" algn="l" defTabSz="812405" rtl="0" eaLnBrk="1" latinLnBrk="0" hangingPunct="1">
        <a:defRPr sz="3200" kern="1200">
          <a:solidFill>
            <a:schemeClr val="tx1"/>
          </a:solidFill>
          <a:latin typeface="+mn-lt"/>
          <a:ea typeface="+mn-ea"/>
          <a:cs typeface="+mn-cs"/>
        </a:defRPr>
      </a:lvl4pPr>
      <a:lvl5pPr marL="3249630" algn="l" defTabSz="812405" rtl="0" eaLnBrk="1" latinLnBrk="0" hangingPunct="1">
        <a:defRPr sz="3200" kern="1200">
          <a:solidFill>
            <a:schemeClr val="tx1"/>
          </a:solidFill>
          <a:latin typeface="+mn-lt"/>
          <a:ea typeface="+mn-ea"/>
          <a:cs typeface="+mn-cs"/>
        </a:defRPr>
      </a:lvl5pPr>
      <a:lvl6pPr marL="4062035" algn="l" defTabSz="812405" rtl="0" eaLnBrk="1" latinLnBrk="0" hangingPunct="1">
        <a:defRPr sz="3200" kern="1200">
          <a:solidFill>
            <a:schemeClr val="tx1"/>
          </a:solidFill>
          <a:latin typeface="+mn-lt"/>
          <a:ea typeface="+mn-ea"/>
          <a:cs typeface="+mn-cs"/>
        </a:defRPr>
      </a:lvl6pPr>
      <a:lvl7pPr marL="4874445" algn="l" defTabSz="812405" rtl="0" eaLnBrk="1" latinLnBrk="0" hangingPunct="1">
        <a:defRPr sz="3200" kern="1200">
          <a:solidFill>
            <a:schemeClr val="tx1"/>
          </a:solidFill>
          <a:latin typeface="+mn-lt"/>
          <a:ea typeface="+mn-ea"/>
          <a:cs typeface="+mn-cs"/>
        </a:defRPr>
      </a:lvl7pPr>
      <a:lvl8pPr marL="5686850" algn="l" defTabSz="812405" rtl="0" eaLnBrk="1" latinLnBrk="0" hangingPunct="1">
        <a:defRPr sz="3200" kern="1200">
          <a:solidFill>
            <a:schemeClr val="tx1"/>
          </a:solidFill>
          <a:latin typeface="+mn-lt"/>
          <a:ea typeface="+mn-ea"/>
          <a:cs typeface="+mn-cs"/>
        </a:defRPr>
      </a:lvl8pPr>
      <a:lvl9pPr marL="6499258" algn="l" defTabSz="81240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i2sl.org/elibrary/documents/Business_Value_of_BIM_for_Owners_SMR_(2014).pdf" TargetMode="External"/><Relationship Id="rId4" Type="http://schemas.openxmlformats.org/officeDocument/2006/relationships/hyperlink" Target="http://static-dc.autodesk.net/content/dam/autodesk/www/solutions/building-information-modeling/construction/EIU_Autodesk_Construction_WEB.pdf" TargetMode="External"/><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5.wmf"/><Relationship Id="rId5" Type="http://schemas.openxmlformats.org/officeDocument/2006/relationships/image" Target="../media/image16.wmf"/><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2880" y="3243126"/>
            <a:ext cx="15444707" cy="1606782"/>
          </a:xfrm>
        </p:spPr>
        <p:txBody>
          <a:bodyPr/>
          <a:lstStyle/>
          <a:p>
            <a:r>
              <a:rPr lang="en-US" dirty="0" smtClean="0">
                <a:latin typeface="Arial" charset="0"/>
                <a:ea typeface="Arial" charset="0"/>
                <a:cs typeface="Arial" charset="0"/>
              </a:rPr>
              <a:t>The Value of BIM for Owners:</a:t>
            </a:r>
            <a:br>
              <a:rPr lang="en-US" dirty="0" smtClean="0">
                <a:latin typeface="Arial" charset="0"/>
                <a:ea typeface="Arial" charset="0"/>
                <a:cs typeface="Arial" charset="0"/>
              </a:rPr>
            </a:br>
            <a:r>
              <a:rPr lang="en-US" dirty="0" smtClean="0">
                <a:latin typeface="Arial" charset="0"/>
                <a:ea typeface="Arial" charset="0"/>
                <a:cs typeface="Arial" charset="0"/>
              </a:rPr>
              <a:t>Save Time and Money During the Building Lifecycle</a:t>
            </a:r>
            <a:endParaRPr lang="en-US" dirty="0">
              <a:latin typeface="Arial" charset="0"/>
              <a:ea typeface="Arial" charset="0"/>
              <a:cs typeface="Arial" charset="0"/>
            </a:endParaRPr>
          </a:p>
        </p:txBody>
      </p:sp>
      <p:sp>
        <p:nvSpPr>
          <p:cNvPr id="5" name="Text Placeholder 4"/>
          <p:cNvSpPr>
            <a:spLocks noGrp="1"/>
          </p:cNvSpPr>
          <p:nvPr>
            <p:ph type="body" sz="quarter" idx="12"/>
          </p:nvPr>
        </p:nvSpPr>
        <p:spPr/>
        <p:txBody>
          <a:bodyPr/>
          <a:lstStyle/>
          <a:p>
            <a:r>
              <a:rPr lang="en-US" dirty="0" smtClean="0">
                <a:latin typeface="Arial" charset="0"/>
                <a:ea typeface="Arial" charset="0"/>
                <a:cs typeface="Arial" charset="0"/>
              </a:rPr>
              <a:t>Presenter Name</a:t>
            </a:r>
            <a:endParaRPr lang="en-US" dirty="0">
              <a:latin typeface="Arial" charset="0"/>
              <a:ea typeface="Arial" charset="0"/>
              <a:cs typeface="Arial" charset="0"/>
            </a:endParaRPr>
          </a:p>
        </p:txBody>
      </p:sp>
      <p:sp>
        <p:nvSpPr>
          <p:cNvPr id="10" name="Text Placeholder 9"/>
          <p:cNvSpPr>
            <a:spLocks noGrp="1"/>
          </p:cNvSpPr>
          <p:nvPr>
            <p:ph type="body" sz="quarter" idx="13"/>
          </p:nvPr>
        </p:nvSpPr>
        <p:spPr/>
        <p:txBody>
          <a:bodyPr/>
          <a:lstStyle/>
          <a:p>
            <a:r>
              <a:rPr lang="en-US" dirty="0" smtClean="0">
                <a:latin typeface="Arial" charset="0"/>
                <a:ea typeface="Arial" charset="0"/>
                <a:cs typeface="Arial" charset="0"/>
              </a:rPr>
              <a:t>Title </a:t>
            </a:r>
            <a:endParaRPr lang="en-US" dirty="0">
              <a:latin typeface="Arial" charset="0"/>
              <a:ea typeface="Arial" charset="0"/>
              <a:cs typeface="Arial" charset="0"/>
            </a:endParaRPr>
          </a:p>
        </p:txBody>
      </p:sp>
      <p:sp>
        <p:nvSpPr>
          <p:cNvPr id="11" name="Text Placeholder 10"/>
          <p:cNvSpPr>
            <a:spLocks noGrp="1"/>
          </p:cNvSpPr>
          <p:nvPr>
            <p:ph type="body" sz="quarter" idx="14"/>
          </p:nvPr>
        </p:nvSpPr>
        <p:spPr/>
        <p:txBody>
          <a:bodyPr/>
          <a:lstStyle/>
          <a:p>
            <a:r>
              <a:rPr lang="en-US" dirty="0" smtClean="0">
                <a:latin typeface="Arial" charset="0"/>
                <a:ea typeface="Arial" charset="0"/>
                <a:cs typeface="Arial" charset="0"/>
              </a:rPr>
              <a:t>Event Name / Date</a:t>
            </a:r>
            <a:endParaRPr lang="en-US" dirty="0">
              <a:latin typeface="Arial" charset="0"/>
              <a:ea typeface="Arial" charset="0"/>
              <a:cs typeface="Arial" charset="0"/>
            </a:endParaRPr>
          </a:p>
        </p:txBody>
      </p:sp>
    </p:spTree>
    <p:extLst>
      <p:ext uri="{BB962C8B-B14F-4D97-AF65-F5344CB8AC3E}">
        <p14:creationId xmlns:p14="http://schemas.microsoft.com/office/powerpoint/2010/main" val="225362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6" y="366713"/>
            <a:ext cx="14631987" cy="693991"/>
          </a:xfrm>
        </p:spPr>
        <p:txBody>
          <a:bodyPr/>
          <a:lstStyle/>
          <a:p>
            <a:r>
              <a:rPr lang="en-US" dirty="0">
                <a:latin typeface="Arial" charset="0"/>
                <a:ea typeface="Arial" charset="0"/>
                <a:cs typeface="Arial" charset="0"/>
              </a:rPr>
              <a:t>BIM </a:t>
            </a:r>
            <a:r>
              <a:rPr lang="en-US" dirty="0" smtClean="0">
                <a:latin typeface="Arial" charset="0"/>
                <a:ea typeface="Arial" charset="0"/>
                <a:cs typeface="Arial" charset="0"/>
              </a:rPr>
              <a:t>saves time </a:t>
            </a:r>
            <a:r>
              <a:rPr lang="en-US" dirty="0">
                <a:latin typeface="Arial" charset="0"/>
                <a:ea typeface="Arial" charset="0"/>
                <a:cs typeface="Arial" charset="0"/>
              </a:rPr>
              <a:t>and </a:t>
            </a:r>
            <a:r>
              <a:rPr lang="en-US" dirty="0" smtClean="0">
                <a:latin typeface="Arial" charset="0"/>
                <a:ea typeface="Arial" charset="0"/>
                <a:cs typeface="Arial" charset="0"/>
              </a:rPr>
              <a:t>money </a:t>
            </a:r>
            <a:r>
              <a:rPr lang="en-US" dirty="0">
                <a:latin typeface="Arial" charset="0"/>
                <a:ea typeface="Arial" charset="0"/>
                <a:cs typeface="Arial" charset="0"/>
              </a:rPr>
              <a:t>in the </a:t>
            </a:r>
            <a:r>
              <a:rPr lang="en-US" dirty="0" smtClean="0">
                <a:latin typeface="Arial" charset="0"/>
                <a:ea typeface="Arial" charset="0"/>
                <a:cs typeface="Arial" charset="0"/>
              </a:rPr>
              <a:t>management phase</a:t>
            </a:r>
            <a:endParaRPr lang="en-US" dirty="0">
              <a:latin typeface="Arial" charset="0"/>
              <a:ea typeface="Arial" charset="0"/>
              <a:cs typeface="Arial" charset="0"/>
            </a:endParaRPr>
          </a:p>
        </p:txBody>
      </p:sp>
      <p:sp>
        <p:nvSpPr>
          <p:cNvPr id="23" name="Content Placeholder 6"/>
          <p:cNvSpPr txBox="1">
            <a:spLocks/>
          </p:cNvSpPr>
          <p:nvPr/>
        </p:nvSpPr>
        <p:spPr>
          <a:xfrm>
            <a:off x="812806" y="1371600"/>
            <a:ext cx="2193507"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Area</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24" name="Content Placeholder 6"/>
          <p:cNvSpPr txBox="1">
            <a:spLocks/>
          </p:cNvSpPr>
          <p:nvPr/>
        </p:nvSpPr>
        <p:spPr>
          <a:xfrm>
            <a:off x="4124725" y="1371600"/>
            <a:ext cx="2193507"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Description</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25" name="Content Placeholder 6"/>
          <p:cNvSpPr txBox="1">
            <a:spLocks/>
          </p:cNvSpPr>
          <p:nvPr/>
        </p:nvSpPr>
        <p:spPr>
          <a:xfrm>
            <a:off x="9624310" y="1371600"/>
            <a:ext cx="4268804"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9525"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Examples</a:t>
            </a:r>
            <a:endParaRPr lang="en-US" sz="2800" dirty="0" smtClean="0">
              <a:solidFill>
                <a:schemeClr val="accent4"/>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78" y="2406523"/>
            <a:ext cx="1579113" cy="1577633"/>
          </a:xfrm>
          <a:prstGeom prst="rect">
            <a:avLst/>
          </a:prstGeom>
        </p:spPr>
      </p:pic>
      <p:sp>
        <p:nvSpPr>
          <p:cNvPr id="3" name="Rectangle 2"/>
          <p:cNvSpPr/>
          <p:nvPr/>
        </p:nvSpPr>
        <p:spPr>
          <a:xfrm>
            <a:off x="812806" y="1938379"/>
            <a:ext cx="2212465" cy="430887"/>
          </a:xfrm>
          <a:prstGeom prst="rect">
            <a:avLst/>
          </a:prstGeom>
        </p:spPr>
        <p:txBody>
          <a:bodyPr wrap="none">
            <a:spAutoFit/>
          </a:bodyPr>
          <a:lstStyle/>
          <a:p>
            <a:r>
              <a:rPr lang="en-US" sz="2200" b="1" dirty="0">
                <a:solidFill>
                  <a:schemeClr val="accent4"/>
                </a:solidFill>
                <a:latin typeface="Arial" panose="020B0604020202020204" pitchFamily="34" charset="0"/>
                <a:cs typeface="Arial" panose="020B0604020202020204" pitchFamily="34" charset="0"/>
              </a:rPr>
              <a:t>Lifecycle costs</a:t>
            </a:r>
          </a:p>
        </p:txBody>
      </p:sp>
      <p:sp>
        <p:nvSpPr>
          <p:cNvPr id="26" name="Freeform 25"/>
          <p:cNvSpPr/>
          <p:nvPr/>
        </p:nvSpPr>
        <p:spPr>
          <a:xfrm>
            <a:off x="902208" y="1901952"/>
            <a:ext cx="14837664" cy="0"/>
          </a:xfrm>
          <a:custGeom>
            <a:avLst/>
            <a:gdLst>
              <a:gd name="connsiteX0" fmla="*/ 0 w 14837664"/>
              <a:gd name="connsiteY0" fmla="*/ 0 h 0"/>
              <a:gd name="connsiteX1" fmla="*/ 14837664 w 14837664"/>
              <a:gd name="connsiteY1" fmla="*/ 0 h 0"/>
            </a:gdLst>
            <a:ahLst/>
            <a:cxnLst>
              <a:cxn ang="0">
                <a:pos x="connsiteX0" y="connsiteY0"/>
              </a:cxn>
              <a:cxn ang="0">
                <a:pos x="connsiteX1" y="connsiteY1"/>
              </a:cxn>
            </a:cxnLst>
            <a:rect l="l" t="t" r="r" b="b"/>
            <a:pathLst>
              <a:path w="14837664">
                <a:moveTo>
                  <a:pt x="0" y="0"/>
                </a:moveTo>
                <a:lnTo>
                  <a:pt x="14837664" y="0"/>
                </a:lnTo>
              </a:path>
            </a:pathLst>
          </a:cu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124725" y="1968479"/>
            <a:ext cx="5372843"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marL="396875" lvl="0"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Reuse building models and data to better manage </a:t>
            </a:r>
            <a:r>
              <a:rPr lang="en-US" sz="2400" dirty="0" smtClean="0">
                <a:solidFill>
                  <a:schemeClr val="tx1"/>
                </a:solidFill>
                <a:latin typeface="Arial" charset="0"/>
                <a:ea typeface="Arial" charset="0"/>
                <a:cs typeface="Arial" charset="0"/>
              </a:rPr>
              <a:t>facility operations</a:t>
            </a:r>
            <a:endParaRPr lang="en-US" sz="2400" dirty="0">
              <a:solidFill>
                <a:schemeClr val="tx1"/>
              </a:solidFill>
              <a:latin typeface="Arial" charset="0"/>
              <a:ea typeface="Arial" charset="0"/>
              <a:cs typeface="Arial" charset="0"/>
            </a:endParaRPr>
          </a:p>
          <a:p>
            <a:pPr marL="396875" lvl="0"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Analyze data-rich models to optimize resources and reduce waste and lower </a:t>
            </a:r>
            <a:r>
              <a:rPr lang="en-US" sz="2400" dirty="0" smtClean="0">
                <a:solidFill>
                  <a:schemeClr val="tx1"/>
                </a:solidFill>
                <a:latin typeface="Arial" charset="0"/>
                <a:ea typeface="Arial" charset="0"/>
                <a:cs typeface="Arial" charset="0"/>
              </a:rPr>
              <a:t>lifetime </a:t>
            </a:r>
            <a:r>
              <a:rPr lang="en-US" sz="2400" dirty="0">
                <a:solidFill>
                  <a:schemeClr val="tx1"/>
                </a:solidFill>
                <a:latin typeface="Arial" charset="0"/>
                <a:ea typeface="Arial" charset="0"/>
                <a:cs typeface="Arial" charset="0"/>
              </a:rPr>
              <a:t>maintenance and operation costs </a:t>
            </a:r>
          </a:p>
          <a:p>
            <a:pPr marL="396875" lvl="0"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Use intelligent 3D models to help manage space and perform spatial validation for tenant chargebacks</a:t>
            </a:r>
          </a:p>
        </p:txBody>
      </p:sp>
      <p:sp>
        <p:nvSpPr>
          <p:cNvPr id="33" name="Rectangle 32"/>
          <p:cNvSpPr/>
          <p:nvPr/>
        </p:nvSpPr>
        <p:spPr>
          <a:xfrm>
            <a:off x="9624310" y="1968479"/>
            <a:ext cx="6115562"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marL="396875"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Shanghai Tower Construction &amp; Development Co. Ltd. used BIM not only to design and build, but also to inform operations of their super high-rise tower. STC&amp;D plans to use BIM for emergency and property management going forward.</a:t>
            </a:r>
          </a:p>
          <a:p>
            <a:pPr marL="396875" indent="-396875" defTabSz="456973">
              <a:buClr>
                <a:schemeClr val="accent4">
                  <a:lumMod val="75000"/>
                </a:schemeClr>
              </a:buClr>
              <a:buSzPct val="100000"/>
              <a:buFont typeface="Wingdings" pitchFamily="2" charset="2"/>
              <a:buChar char="§"/>
            </a:pPr>
            <a:endParaRPr lang="en-US" sz="2400" dirty="0">
              <a:solidFill>
                <a:schemeClr val="tx1"/>
              </a:solidFill>
              <a:latin typeface="Arial" charset="0"/>
              <a:ea typeface="Arial" charset="0"/>
              <a:cs typeface="Arial" charset="0"/>
            </a:endParaRPr>
          </a:p>
          <a:p>
            <a:pPr marL="396875"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The Government Services Administration (GSA) is creating a database of its 3D models to inform O&amp;M and future projects. Additional software leveraging the 3D models will use its data for security, updates, </a:t>
            </a:r>
            <a:r>
              <a:rPr lang="en-US" sz="2400" dirty="0" smtClean="0">
                <a:solidFill>
                  <a:schemeClr val="tx1"/>
                </a:solidFill>
                <a:latin typeface="Arial" charset="0"/>
                <a:ea typeface="Arial" charset="0"/>
                <a:cs typeface="Arial" charset="0"/>
              </a:rPr>
              <a:t>analysis, </a:t>
            </a:r>
            <a:r>
              <a:rPr lang="en-US" sz="2400" dirty="0">
                <a:solidFill>
                  <a:schemeClr val="tx1"/>
                </a:solidFill>
                <a:latin typeface="Arial" charset="0"/>
                <a:ea typeface="Arial" charset="0"/>
                <a:cs typeface="Arial" charset="0"/>
              </a:rPr>
              <a:t>and reporting.</a:t>
            </a:r>
          </a:p>
        </p:txBody>
      </p:sp>
      <p:sp>
        <p:nvSpPr>
          <p:cNvPr id="16" name="TextBox 15"/>
          <p:cNvSpPr txBox="1"/>
          <p:nvPr/>
        </p:nvSpPr>
        <p:spPr>
          <a:xfrm>
            <a:off x="928688" y="6950979"/>
            <a:ext cx="14654212" cy="2041585"/>
          </a:xfrm>
          <a:prstGeom prst="rect">
            <a:avLst/>
          </a:prstGeom>
          <a:noFill/>
        </p:spPr>
        <p:txBody>
          <a:bodyPr wrap="square" rtlCol="0">
            <a:spAutoFit/>
          </a:bodyPr>
          <a:lstStyle/>
          <a:p>
            <a:pPr>
              <a:spcAft>
                <a:spcPts val="400"/>
              </a:spcAft>
            </a:pPr>
            <a:r>
              <a:rPr lang="en-US" sz="3200" dirty="0" smtClean="0">
                <a:solidFill>
                  <a:schemeClr val="accent5"/>
                </a:solidFill>
                <a:latin typeface="Arial" panose="020B0604020202020204" pitchFamily="34" charset="0"/>
                <a:cs typeface="Arial" panose="020B0604020202020204" pitchFamily="34" charset="0"/>
              </a:rPr>
              <a:t>[</a:t>
            </a:r>
            <a:r>
              <a:rPr lang="en-US" sz="3200" i="1" dirty="0" smtClean="0">
                <a:solidFill>
                  <a:schemeClr val="accent5"/>
                </a:solidFill>
                <a:latin typeface="Arial" panose="020B0604020202020204" pitchFamily="34" charset="0"/>
                <a:cs typeface="Arial" panose="020B0604020202020204" pitchFamily="34" charset="0"/>
              </a:rPr>
              <a:t>We plan to</a:t>
            </a:r>
            <a:r>
              <a:rPr lang="en-US" sz="3200" dirty="0" smtClean="0">
                <a:solidFill>
                  <a:schemeClr val="accent5"/>
                </a:solidFill>
                <a:latin typeface="Arial" panose="020B0604020202020204" pitchFamily="34" charset="0"/>
                <a:cs typeface="Arial" panose="020B0604020202020204" pitchFamily="34" charset="0"/>
              </a:rPr>
              <a:t>] “extend the value of BIM to help our facility management staff plan efficiently and manage the building scientifically.”                </a:t>
            </a:r>
          </a:p>
          <a:p>
            <a:pPr algn="r">
              <a:spcAft>
                <a:spcPts val="400"/>
              </a:spcAft>
            </a:pPr>
            <a:r>
              <a:rPr lang="en-US" sz="2400" b="1" dirty="0" smtClean="0">
                <a:solidFill>
                  <a:schemeClr val="accent5"/>
                </a:solidFill>
                <a:latin typeface="Arial" panose="020B0604020202020204" pitchFamily="34" charset="0"/>
                <a:cs typeface="Arial" panose="020B0604020202020204" pitchFamily="34" charset="0"/>
              </a:rPr>
              <a:t>—</a:t>
            </a:r>
            <a:r>
              <a:rPr lang="en-US" sz="2400" b="1" dirty="0" err="1" smtClean="0">
                <a:solidFill>
                  <a:schemeClr val="accent5"/>
                </a:solidFill>
                <a:latin typeface="Arial" panose="020B0604020202020204" pitchFamily="34" charset="0"/>
                <a:cs typeface="Arial" panose="020B0604020202020204" pitchFamily="34" charset="0"/>
              </a:rPr>
              <a:t>Jianping</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Gu</a:t>
            </a:r>
            <a:r>
              <a:rPr lang="en-US" sz="2400" b="1" dirty="0" smtClean="0">
                <a:solidFill>
                  <a:schemeClr val="accent5"/>
                </a:solidFill>
                <a:latin typeface="Arial" panose="020B0604020202020204" pitchFamily="34" charset="0"/>
                <a:cs typeface="Arial" panose="020B0604020202020204" pitchFamily="34" charset="0"/>
              </a:rPr>
              <a:t>, Director and General Manager of STC&amp;D</a:t>
            </a:r>
          </a:p>
          <a:p>
            <a:pPr>
              <a:spcAft>
                <a:spcPts val="400"/>
              </a:spcAft>
            </a:pPr>
            <a:endParaRPr lang="en-US" sz="32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7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812881" y="366185"/>
            <a:ext cx="14631829" cy="1524000"/>
          </a:xfrm>
          <a:prstGeom prst="rect">
            <a:avLst/>
          </a:prstGeom>
        </p:spPr>
        <p:txBody>
          <a:bodyPr lIns="161935" tIns="80967" rIns="161935" bIns="80967"/>
          <a:lstStyle>
            <a:lvl1pPr algn="l" defTabSz="812628" rtl="0" eaLnBrk="1" latinLnBrk="0" hangingPunct="1">
              <a:spcBef>
                <a:spcPct val="0"/>
              </a:spcBef>
              <a:buNone/>
              <a:defRPr sz="4600" b="1" i="0" kern="1200" baseline="0">
                <a:solidFill>
                  <a:srgbClr val="1B58A8"/>
                </a:solidFill>
                <a:latin typeface="Frutiger Next LT W1G"/>
                <a:ea typeface="+mj-ea"/>
                <a:cs typeface="Frutiger Next LT W1G"/>
              </a:defRPr>
            </a:lvl1pPr>
          </a:lstStyle>
          <a:p>
            <a:endParaRPr lang="en-US" sz="2900" b="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z="4100" dirty="0" smtClean="0">
                <a:latin typeface="Arial" charset="0"/>
                <a:ea typeface="Arial" charset="0"/>
                <a:cs typeface="Arial" charset="0"/>
              </a:rPr>
              <a:t>Adoption is increasing through mandates, smart building initiatives, and owner edicts—creating a BIM tidal wave</a:t>
            </a:r>
            <a:endParaRPr lang="en-US" sz="4100" dirty="0">
              <a:latin typeface="Arial" charset="0"/>
              <a:ea typeface="Arial" charset="0"/>
              <a:cs typeface="Arial" charset="0"/>
            </a:endParaRPr>
          </a:p>
        </p:txBody>
      </p:sp>
      <p:sp>
        <p:nvSpPr>
          <p:cNvPr id="11" name="Content Placeholder 10"/>
          <p:cNvSpPr>
            <a:spLocks noGrp="1"/>
          </p:cNvSpPr>
          <p:nvPr>
            <p:ph idx="4294967295"/>
          </p:nvPr>
        </p:nvSpPr>
        <p:spPr>
          <a:xfrm>
            <a:off x="583080" y="2900405"/>
            <a:ext cx="7183438" cy="5350101"/>
          </a:xfrm>
          <a:prstGeom prst="rect">
            <a:avLst/>
          </a:prstGeom>
        </p:spPr>
        <p:txBody>
          <a:bodyPr>
            <a:normAutofit/>
          </a:bodyPr>
          <a:lstStyle/>
          <a:p>
            <a:pPr marL="609305" indent="-502671" defTabSz="456973">
              <a:spcAft>
                <a:spcPts val="1200"/>
              </a:spcAft>
              <a:buClr>
                <a:schemeClr val="accent4">
                  <a:lumMod val="75000"/>
                </a:schemeClr>
              </a:buClr>
              <a:buSzPct val="100000"/>
            </a:pPr>
            <a:r>
              <a:rPr lang="en-US" sz="3600" dirty="0" smtClean="0">
                <a:latin typeface="Arial" pitchFamily="34" charset="0"/>
                <a:cs typeface="Arial" pitchFamily="34" charset="0"/>
              </a:rPr>
              <a:t>44% of owners predict they will be at very high level of BIM implementation by 2014</a:t>
            </a:r>
          </a:p>
          <a:p>
            <a:pPr marL="609305" indent="-502671" defTabSz="456973">
              <a:spcAft>
                <a:spcPts val="1200"/>
              </a:spcAft>
              <a:buClr>
                <a:schemeClr val="accent4">
                  <a:lumMod val="75000"/>
                </a:schemeClr>
              </a:buClr>
              <a:buSzPct val="100000"/>
            </a:pPr>
            <a:r>
              <a:rPr lang="en-US" sz="3600" dirty="0" smtClean="0">
                <a:latin typeface="Arial" pitchFamily="34" charset="0"/>
                <a:cs typeface="Arial" pitchFamily="34" charset="0"/>
              </a:rPr>
              <a:t>BIM </a:t>
            </a:r>
            <a:r>
              <a:rPr lang="en-US" sz="3600" dirty="0">
                <a:latin typeface="Arial" pitchFamily="34" charset="0"/>
                <a:cs typeface="Arial" pitchFamily="34" charset="0"/>
              </a:rPr>
              <a:t>usage is increasing across the board</a:t>
            </a:r>
          </a:p>
          <a:p>
            <a:pPr marL="609305" indent="-502671" defTabSz="456973">
              <a:spcAft>
                <a:spcPts val="1200"/>
              </a:spcAft>
              <a:buClr>
                <a:schemeClr val="accent4">
                  <a:lumMod val="75000"/>
                </a:schemeClr>
              </a:buClr>
              <a:buSzPct val="100000"/>
            </a:pPr>
            <a:endParaRPr lang="en-US" sz="3600" dirty="0">
              <a:latin typeface="Arial" pitchFamily="34" charset="0"/>
              <a:cs typeface="Arial" pitchFamily="34" charset="0"/>
            </a:endParaRPr>
          </a:p>
        </p:txBody>
      </p:sp>
      <p:sp>
        <p:nvSpPr>
          <p:cNvPr id="10" name="Content Placeholder 14"/>
          <p:cNvSpPr txBox="1">
            <a:spLocks/>
          </p:cNvSpPr>
          <p:nvPr/>
        </p:nvSpPr>
        <p:spPr>
          <a:xfrm>
            <a:off x="8332693" y="2271984"/>
            <a:ext cx="7389527" cy="628422"/>
          </a:xfrm>
          <a:prstGeom prst="rect">
            <a:avLst/>
          </a:prstGeom>
        </p:spPr>
        <p:txBody>
          <a:bodyPr lIns="0" tIns="0" rIns="0" bIns="0">
            <a:noAutofit/>
          </a:bodyPr>
          <a:lstStyle>
            <a:lvl1pPr marL="609305" indent="-502671" algn="l" defTabSz="812405" rtl="0" eaLnBrk="1" latinLnBrk="0" hangingPunct="1">
              <a:spcBef>
                <a:spcPts val="0"/>
              </a:spcBef>
              <a:buClr>
                <a:schemeClr val="accent4">
                  <a:lumMod val="75000"/>
                </a:schemeClr>
              </a:buClr>
              <a:buSzPct val="100000"/>
              <a:buFont typeface="Wingdings" charset="2"/>
              <a:buChar char="§"/>
              <a:defRPr sz="3600" b="0" i="0" kern="1200" baseline="0">
                <a:solidFill>
                  <a:schemeClr val="tx1"/>
                </a:solidFill>
                <a:latin typeface="Arial" pitchFamily="34" charset="0"/>
                <a:ea typeface="+mn-ea"/>
                <a:cs typeface="Arial" pitchFamily="34" charset="0"/>
              </a:defRPr>
            </a:lvl1pPr>
            <a:lvl2pPr marL="1320161" indent="-456973" algn="l" defTabSz="812405" rtl="0" eaLnBrk="1" latinLnBrk="0" hangingPunct="1">
              <a:spcBef>
                <a:spcPct val="20000"/>
              </a:spcBef>
              <a:buClr>
                <a:schemeClr val="accent4">
                  <a:lumMod val="75000"/>
                </a:schemeClr>
              </a:buClr>
              <a:buSzPct val="100000"/>
              <a:buFont typeface="Wingdings" charset="2"/>
              <a:buChar char="§"/>
              <a:defRPr sz="4000" b="0" i="0" kern="1200">
                <a:solidFill>
                  <a:schemeClr val="tx1"/>
                </a:solidFill>
                <a:latin typeface="Arial" pitchFamily="34" charset="0"/>
                <a:ea typeface="+mn-ea"/>
                <a:cs typeface="Arial" pitchFamily="34" charset="0"/>
              </a:defRPr>
            </a:lvl2pPr>
            <a:lvl3pPr marL="2031017" indent="-411276" algn="l" defTabSz="812405" rtl="0" eaLnBrk="1" latinLnBrk="0" hangingPunct="1">
              <a:spcBef>
                <a:spcPct val="20000"/>
              </a:spcBef>
              <a:buClr>
                <a:schemeClr val="accent4">
                  <a:lumMod val="75000"/>
                </a:schemeClr>
              </a:buClr>
              <a:buSzPct val="100000"/>
              <a:buFont typeface="Wingdings" charset="2"/>
              <a:buChar char="§"/>
              <a:defRPr sz="3600" b="0" i="0" kern="1200">
                <a:solidFill>
                  <a:schemeClr val="tx1"/>
                </a:solidFill>
                <a:latin typeface="Arial" pitchFamily="34" charset="0"/>
                <a:ea typeface="+mn-ea"/>
                <a:cs typeface="Arial" pitchFamily="34" charset="0"/>
              </a:defRPr>
            </a:lvl3pPr>
            <a:lvl4pPr marL="2843426" indent="-365578" algn="l" defTabSz="812405" rtl="0" eaLnBrk="1" latinLnBrk="0" hangingPunct="1">
              <a:spcBef>
                <a:spcPct val="20000"/>
              </a:spcBef>
              <a:buClr>
                <a:schemeClr val="accent4">
                  <a:lumMod val="75000"/>
                </a:schemeClr>
              </a:buClr>
              <a:buSzPct val="100000"/>
              <a:buFont typeface="Wingdings" charset="2"/>
              <a:buChar char="§"/>
              <a:defRPr sz="2800" b="0" i="0" kern="1200">
                <a:solidFill>
                  <a:schemeClr val="tx1"/>
                </a:solidFill>
                <a:latin typeface="Arial" pitchFamily="34" charset="0"/>
                <a:ea typeface="+mn-ea"/>
                <a:cs typeface="Arial" pitchFamily="34" charset="0"/>
              </a:defRPr>
            </a:lvl4pPr>
            <a:lvl5pPr marL="3655832" indent="-319880" algn="l" defTabSz="812405" rtl="0" eaLnBrk="1" latinLnBrk="0" hangingPunct="1">
              <a:spcBef>
                <a:spcPct val="20000"/>
              </a:spcBef>
              <a:buClr>
                <a:schemeClr val="accent4">
                  <a:lumMod val="75000"/>
                </a:schemeClr>
              </a:buClr>
              <a:buSzPct val="100000"/>
              <a:buFont typeface="Wingdings" charset="2"/>
              <a:buChar char="§"/>
              <a:defRPr sz="2400" b="0" i="0" kern="1200">
                <a:solidFill>
                  <a:schemeClr val="tx1"/>
                </a:solidFill>
                <a:latin typeface="Arial" pitchFamily="34" charset="0"/>
                <a:ea typeface="+mn-ea"/>
                <a:cs typeface="Arial" pitchFamily="34" charset="0"/>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buNone/>
            </a:pPr>
            <a:r>
              <a:rPr lang="en-US" sz="3200" b="1" dirty="0">
                <a:solidFill>
                  <a:schemeClr val="accent3"/>
                </a:solidFill>
              </a:rPr>
              <a:t>Percentage of </a:t>
            </a:r>
            <a:r>
              <a:rPr lang="en-US" sz="3200" b="1" dirty="0" smtClean="0">
                <a:solidFill>
                  <a:schemeClr val="accent3"/>
                </a:solidFill>
              </a:rPr>
              <a:t>owners </a:t>
            </a:r>
            <a:r>
              <a:rPr lang="en-US" sz="3200" b="1" dirty="0">
                <a:solidFill>
                  <a:schemeClr val="accent3"/>
                </a:solidFill>
              </a:rPr>
              <a:t>using BIM on more than 60% of their </a:t>
            </a:r>
            <a:r>
              <a:rPr lang="en-US" sz="3200" b="1" dirty="0" smtClean="0">
                <a:solidFill>
                  <a:schemeClr val="accent3"/>
                </a:solidFill>
              </a:rPr>
              <a:t>projects</a:t>
            </a:r>
            <a:r>
              <a:rPr lang="en-US" sz="3200" b="1" baseline="30000" dirty="0" smtClean="0">
                <a:solidFill>
                  <a:schemeClr val="accent3"/>
                </a:solidFill>
              </a:rPr>
              <a:t>1</a:t>
            </a:r>
            <a:endParaRPr lang="en-US" sz="3200" b="1" baseline="30000" dirty="0">
              <a:solidFill>
                <a:schemeClr val="accent3"/>
              </a:solidFill>
            </a:endParaRPr>
          </a:p>
        </p:txBody>
      </p:sp>
      <p:graphicFrame>
        <p:nvGraphicFramePr>
          <p:cNvPr id="21" name="Chart 20"/>
          <p:cNvGraphicFramePr/>
          <p:nvPr>
            <p:extLst>
              <p:ext uri="{D42A27DB-BD31-4B8C-83A1-F6EECF244321}">
                <p14:modId xmlns:p14="http://schemas.microsoft.com/office/powerpoint/2010/main" val="207031731"/>
              </p:ext>
            </p:extLst>
          </p:nvPr>
        </p:nvGraphicFramePr>
        <p:xfrm>
          <a:off x="8332693" y="3425953"/>
          <a:ext cx="6573478" cy="4106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4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812881" y="366185"/>
            <a:ext cx="14631829" cy="1524000"/>
          </a:xfrm>
          <a:prstGeom prst="rect">
            <a:avLst/>
          </a:prstGeom>
        </p:spPr>
        <p:txBody>
          <a:bodyPr lIns="161935" tIns="80967" rIns="161935" bIns="80967"/>
          <a:lstStyle>
            <a:lvl1pPr algn="l" defTabSz="812628" rtl="0" eaLnBrk="1" latinLnBrk="0" hangingPunct="1">
              <a:spcBef>
                <a:spcPct val="0"/>
              </a:spcBef>
              <a:buNone/>
              <a:defRPr sz="4600" b="1" i="0" kern="1200" baseline="0">
                <a:solidFill>
                  <a:srgbClr val="1B58A8"/>
                </a:solidFill>
                <a:latin typeface="Frutiger Next LT W1G"/>
                <a:ea typeface="+mj-ea"/>
                <a:cs typeface="Frutiger Next LT W1G"/>
              </a:defRPr>
            </a:lvl1pPr>
          </a:lstStyle>
          <a:p>
            <a:endParaRPr lang="en-US" sz="2900" b="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charset="0"/>
                <a:ea typeface="Arial" charset="0"/>
                <a:cs typeface="Arial" charset="0"/>
              </a:rPr>
              <a:t>Customer ROI on BIM</a:t>
            </a:r>
            <a:endParaRPr lang="en-US" dirty="0">
              <a:latin typeface="Arial" charset="0"/>
              <a:ea typeface="Arial" charset="0"/>
              <a:cs typeface="Arial" charset="0"/>
            </a:endParaRPr>
          </a:p>
        </p:txBody>
      </p:sp>
      <p:sp>
        <p:nvSpPr>
          <p:cNvPr id="9" name="Content Placeholder 10"/>
          <p:cNvSpPr txBox="1">
            <a:spLocks/>
          </p:cNvSpPr>
          <p:nvPr/>
        </p:nvSpPr>
        <p:spPr>
          <a:xfrm>
            <a:off x="928688" y="4238594"/>
            <a:ext cx="4811739" cy="390230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1200"/>
              </a:spcAft>
              <a:buClr>
                <a:schemeClr val="accent4">
                  <a:lumMod val="75000"/>
                </a:schemeClr>
              </a:buClr>
              <a:buSzPct val="100000"/>
              <a:buFont typeface="Wingdings" charset="2"/>
              <a:buNone/>
            </a:pPr>
            <a:r>
              <a:rPr lang="en-US" sz="2800" dirty="0" smtClean="0">
                <a:latin typeface="Arial" pitchFamily="34" charset="0"/>
                <a:cs typeface="Arial" pitchFamily="34" charset="0"/>
              </a:rPr>
              <a:t>Australia-wide adoption of BIM/VDC across the supply chain could enhance industry productivity by up to </a:t>
            </a:r>
            <a:br>
              <a:rPr lang="en-US" sz="2800" dirty="0" smtClean="0">
                <a:latin typeface="Arial" pitchFamily="34" charset="0"/>
                <a:cs typeface="Arial" pitchFamily="34" charset="0"/>
              </a:rPr>
            </a:br>
            <a:r>
              <a:rPr lang="en-US" sz="3600" dirty="0" smtClean="0">
                <a:solidFill>
                  <a:schemeClr val="accent4"/>
                </a:solidFill>
                <a:latin typeface="Arial" pitchFamily="34" charset="0"/>
                <a:cs typeface="Arial" pitchFamily="34" charset="0"/>
              </a:rPr>
              <a:t>9 percent</a:t>
            </a:r>
            <a:r>
              <a:rPr lang="en-US" sz="2800" dirty="0" smtClean="0">
                <a:latin typeface="Arial" pitchFamily="34" charset="0"/>
                <a:cs typeface="Arial" pitchFamily="34" charset="0"/>
              </a:rPr>
              <a:t> … ROI for BIM implementation has been reported as high as </a:t>
            </a:r>
            <a:br>
              <a:rPr lang="en-US" sz="2800" dirty="0" smtClean="0">
                <a:latin typeface="Arial" pitchFamily="34" charset="0"/>
                <a:cs typeface="Arial" pitchFamily="34" charset="0"/>
              </a:rPr>
            </a:br>
            <a:r>
              <a:rPr lang="en-US" sz="3600" dirty="0" smtClean="0">
                <a:solidFill>
                  <a:schemeClr val="accent4"/>
                </a:solidFill>
                <a:latin typeface="Arial" pitchFamily="34" charset="0"/>
                <a:cs typeface="Arial" pitchFamily="34" charset="0"/>
              </a:rPr>
              <a:t>500 percent.</a:t>
            </a:r>
            <a:endParaRPr lang="en-US" sz="2800" dirty="0">
              <a:latin typeface="Arial" pitchFamily="34" charset="0"/>
              <a:cs typeface="Arial" pitchFamily="34" charset="0"/>
            </a:endParaRPr>
          </a:p>
        </p:txBody>
      </p:sp>
      <p:sp>
        <p:nvSpPr>
          <p:cNvPr id="10" name="Content Placeholder 10"/>
          <p:cNvSpPr txBox="1">
            <a:spLocks/>
          </p:cNvSpPr>
          <p:nvPr/>
        </p:nvSpPr>
        <p:spPr>
          <a:xfrm>
            <a:off x="6250129" y="4238594"/>
            <a:ext cx="4218748" cy="390230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1200"/>
              </a:spcAft>
              <a:buClr>
                <a:schemeClr val="accent4">
                  <a:lumMod val="75000"/>
                </a:schemeClr>
              </a:buClr>
              <a:buSzPct val="100000"/>
              <a:buFont typeface="Wingdings" charset="2"/>
              <a:buNone/>
            </a:pPr>
            <a:r>
              <a:rPr lang="en-US" sz="2800" dirty="0" smtClean="0">
                <a:latin typeface="Arial" charset="0"/>
                <a:ea typeface="Arial" charset="0"/>
                <a:cs typeface="Arial" charset="0"/>
              </a:rPr>
              <a:t>U.S.-based Holder Construction Group calculated that based on direct collision detection savings, their return </a:t>
            </a:r>
            <a:br>
              <a:rPr lang="en-US" sz="2800" dirty="0" smtClean="0">
                <a:latin typeface="Arial" charset="0"/>
                <a:ea typeface="Arial" charset="0"/>
                <a:cs typeface="Arial" charset="0"/>
              </a:rPr>
            </a:br>
            <a:r>
              <a:rPr lang="en-US" sz="2800" dirty="0" smtClean="0">
                <a:latin typeface="Arial" charset="0"/>
                <a:ea typeface="Arial" charset="0"/>
                <a:cs typeface="Arial" charset="0"/>
              </a:rPr>
              <a:t>on BIM has been </a:t>
            </a:r>
            <a:br>
              <a:rPr lang="en-US" sz="2800" dirty="0" smtClean="0">
                <a:latin typeface="Arial" charset="0"/>
                <a:ea typeface="Arial" charset="0"/>
                <a:cs typeface="Arial" charset="0"/>
              </a:rPr>
            </a:br>
            <a:r>
              <a:rPr lang="en-US" sz="3600" dirty="0" smtClean="0">
                <a:solidFill>
                  <a:schemeClr val="accent4"/>
                </a:solidFill>
                <a:latin typeface="Arial" charset="0"/>
                <a:ea typeface="Arial" charset="0"/>
                <a:cs typeface="Arial" charset="0"/>
              </a:rPr>
              <a:t>three to five times </a:t>
            </a:r>
            <a:br>
              <a:rPr lang="en-US" sz="3600" dirty="0" smtClean="0">
                <a:solidFill>
                  <a:schemeClr val="accent4"/>
                </a:solidFill>
                <a:latin typeface="Arial" charset="0"/>
                <a:ea typeface="Arial" charset="0"/>
                <a:cs typeface="Arial" charset="0"/>
              </a:rPr>
            </a:br>
            <a:r>
              <a:rPr lang="en-US" sz="2800" dirty="0" smtClean="0">
                <a:latin typeface="Arial" charset="0"/>
                <a:ea typeface="Arial" charset="0"/>
                <a:cs typeface="Arial" charset="0"/>
              </a:rPr>
              <a:t>direct BIM cost.</a:t>
            </a:r>
            <a:endParaRPr lang="en-US" sz="2800" dirty="0">
              <a:latin typeface="Arial" charset="0"/>
              <a:ea typeface="Arial" charset="0"/>
              <a:cs typeface="Arial" charset="0"/>
            </a:endParaRPr>
          </a:p>
        </p:txBody>
      </p:sp>
      <p:sp>
        <p:nvSpPr>
          <p:cNvPr id="12" name="Content Placeholder 10"/>
          <p:cNvSpPr txBox="1">
            <a:spLocks/>
          </p:cNvSpPr>
          <p:nvPr/>
        </p:nvSpPr>
        <p:spPr>
          <a:xfrm>
            <a:off x="10978579" y="4238594"/>
            <a:ext cx="4811739" cy="390230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1200"/>
              </a:spcAft>
              <a:buClr>
                <a:schemeClr val="accent4">
                  <a:lumMod val="75000"/>
                </a:schemeClr>
              </a:buClr>
              <a:buSzPct val="100000"/>
              <a:buFont typeface="Wingdings" charset="2"/>
              <a:buNone/>
            </a:pPr>
            <a:r>
              <a:rPr lang="en-US" sz="2800" dirty="0" smtClean="0">
                <a:latin typeface="Arial" charset="0"/>
                <a:ea typeface="Arial" charset="0"/>
                <a:cs typeface="Arial" charset="0"/>
              </a:rPr>
              <a:t>On a U.S. GSA federal building renovation in Portland, Oregon, the integrated project delivery team estimated that the use of BIM for coordination helped generate an approximately </a:t>
            </a:r>
            <a:br>
              <a:rPr lang="en-US" sz="2800" dirty="0" smtClean="0">
                <a:latin typeface="Arial" charset="0"/>
                <a:ea typeface="Arial" charset="0"/>
                <a:cs typeface="Arial" charset="0"/>
              </a:rPr>
            </a:br>
            <a:r>
              <a:rPr lang="en-US" sz="3600" dirty="0" smtClean="0">
                <a:solidFill>
                  <a:schemeClr val="accent4"/>
                </a:solidFill>
                <a:latin typeface="Arial" charset="0"/>
                <a:ea typeface="Arial" charset="0"/>
                <a:cs typeface="Arial" charset="0"/>
              </a:rPr>
              <a:t>300 percent ROI.</a:t>
            </a:r>
          </a:p>
          <a:p>
            <a:pPr marL="106634" indent="0" defTabSz="456973">
              <a:spcAft>
                <a:spcPts val="1200"/>
              </a:spcAft>
              <a:buClr>
                <a:schemeClr val="accent4">
                  <a:lumMod val="75000"/>
                </a:schemeClr>
              </a:buClr>
              <a:buSzPct val="100000"/>
              <a:buFont typeface="Wingdings" charset="2"/>
              <a:buNone/>
            </a:pPr>
            <a:endParaRPr lang="en-US" sz="2800" dirty="0" smtClean="0">
              <a:latin typeface="Arial" charset="0"/>
              <a:ea typeface="Arial" charset="0"/>
              <a:cs typeface="Arial" charset="0"/>
            </a:endParaRPr>
          </a:p>
          <a:p>
            <a:pPr marL="106634" indent="0" defTabSz="456973">
              <a:spcAft>
                <a:spcPts val="1200"/>
              </a:spcAft>
              <a:buClr>
                <a:schemeClr val="accent4">
                  <a:lumMod val="75000"/>
                </a:schemeClr>
              </a:buClr>
              <a:buSzPct val="100000"/>
              <a:buFont typeface="Wingdings" charset="2"/>
              <a:buNone/>
            </a:pPr>
            <a:endParaRPr lang="en-US" sz="2800" dirty="0" smtClean="0">
              <a:latin typeface="Arial" charset="0"/>
              <a:ea typeface="Arial" charset="0"/>
              <a:cs typeface="Arial" charset="0"/>
            </a:endParaRPr>
          </a:p>
          <a:p>
            <a:pPr marL="106634" indent="0" defTabSz="456973">
              <a:spcAft>
                <a:spcPts val="1200"/>
              </a:spcAft>
              <a:buClr>
                <a:schemeClr val="accent4">
                  <a:lumMod val="75000"/>
                </a:schemeClr>
              </a:buClr>
              <a:buSzPct val="100000"/>
              <a:buFont typeface="Wingdings" charset="2"/>
              <a:buNone/>
            </a:pPr>
            <a:endParaRPr lang="en-US" sz="2800"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72" y="1222034"/>
            <a:ext cx="3456671" cy="30474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7007">
            <a:off x="11729922" y="1331592"/>
            <a:ext cx="3153492" cy="26708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666" y="1491027"/>
            <a:ext cx="3813033" cy="2409750"/>
          </a:xfrm>
          <a:prstGeom prst="rect">
            <a:avLst/>
          </a:prstGeom>
        </p:spPr>
      </p:pic>
    </p:spTree>
    <p:extLst>
      <p:ext uri="{BB962C8B-B14F-4D97-AF65-F5344CB8AC3E}">
        <p14:creationId xmlns:p14="http://schemas.microsoft.com/office/powerpoint/2010/main" val="336530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812881" y="366185"/>
            <a:ext cx="14631829" cy="1524000"/>
          </a:xfrm>
          <a:prstGeom prst="rect">
            <a:avLst/>
          </a:prstGeom>
        </p:spPr>
        <p:txBody>
          <a:bodyPr lIns="161935" tIns="80967" rIns="161935" bIns="80967"/>
          <a:lstStyle>
            <a:lvl1pPr algn="l" defTabSz="812628" rtl="0" eaLnBrk="1" latinLnBrk="0" hangingPunct="1">
              <a:spcBef>
                <a:spcPct val="0"/>
              </a:spcBef>
              <a:buNone/>
              <a:defRPr sz="4600" b="1" i="0" kern="1200" baseline="0">
                <a:solidFill>
                  <a:srgbClr val="1B58A8"/>
                </a:solidFill>
                <a:latin typeface="Frutiger Next LT W1G"/>
                <a:ea typeface="+mj-ea"/>
                <a:cs typeface="Frutiger Next LT W1G"/>
              </a:defRPr>
            </a:lvl1pPr>
          </a:lstStyle>
          <a:p>
            <a:endParaRPr lang="en-US" sz="2900" b="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charset="0"/>
                <a:ea typeface="Arial" charset="0"/>
                <a:cs typeface="Arial" charset="0"/>
              </a:rPr>
              <a:t>The future of the building lifecycle</a:t>
            </a:r>
            <a:endParaRPr lang="en-US" dirty="0">
              <a:latin typeface="Arial" charset="0"/>
              <a:ea typeface="Arial" charset="0"/>
              <a:cs typeface="Arial" charset="0"/>
            </a:endParaRPr>
          </a:p>
        </p:txBody>
      </p:sp>
      <p:sp>
        <p:nvSpPr>
          <p:cNvPr id="22" name="TextBox 21"/>
          <p:cNvSpPr txBox="1"/>
          <p:nvPr/>
        </p:nvSpPr>
        <p:spPr>
          <a:xfrm>
            <a:off x="812879" y="1161670"/>
            <a:ext cx="14615239" cy="1316120"/>
          </a:xfrm>
          <a:prstGeom prst="rect">
            <a:avLst/>
          </a:prstGeom>
          <a:noFill/>
        </p:spPr>
        <p:txBody>
          <a:bodyPr wrap="square" lIns="145152" tIns="72576" rIns="145152" bIns="72576" rtlCol="0">
            <a:spAutoFit/>
          </a:bodyPr>
          <a:lstStyle/>
          <a:p>
            <a:r>
              <a:rPr lang="en-US" altLang="en-US" sz="3800" dirty="0" smtClean="0">
                <a:solidFill>
                  <a:srgbClr val="1858A8"/>
                </a:solidFill>
                <a:latin typeface="Arial" pitchFamily="34" charset="0"/>
                <a:ea typeface="Frutiger Next LT W1G"/>
              </a:rPr>
              <a:t>The relationship between digital systems and connected physical things will only increase and strengthen</a:t>
            </a:r>
            <a:endParaRPr lang="en-US" altLang="en-US" sz="3800" strike="sngStrike" dirty="0">
              <a:solidFill>
                <a:srgbClr val="1858A8"/>
              </a:solidFill>
              <a:latin typeface="Arial" pitchFamily="34" charset="0"/>
              <a:ea typeface="Frutiger Next LT W1G"/>
            </a:endParaRPr>
          </a:p>
        </p:txBody>
      </p:sp>
      <p:sp>
        <p:nvSpPr>
          <p:cNvPr id="23" name="Content Placeholder 6"/>
          <p:cNvSpPr txBox="1">
            <a:spLocks/>
          </p:cNvSpPr>
          <p:nvPr/>
        </p:nvSpPr>
        <p:spPr>
          <a:xfrm>
            <a:off x="967819" y="2849880"/>
            <a:ext cx="8011080" cy="5908864"/>
          </a:xfrm>
          <a:prstGeom prst="rect">
            <a:avLst/>
          </a:prstGeom>
        </p:spPr>
        <p:txBody>
          <a:bodyPr lIns="0" tIns="0" rIns="0" bIns="0">
            <a:noAutofit/>
          </a:bodyPr>
          <a:lstStyle/>
          <a:p>
            <a:pPr defTabSz="812405">
              <a:spcAft>
                <a:spcPts val="600"/>
              </a:spcAft>
              <a:buClr>
                <a:schemeClr val="accent3"/>
              </a:buClr>
              <a:defRPr/>
            </a:pPr>
            <a:r>
              <a:rPr lang="en-US" sz="3600" dirty="0">
                <a:latin typeface="Arial" charset="0"/>
                <a:ea typeface="Arial" charset="0"/>
                <a:cs typeface="Arial" charset="0"/>
              </a:rPr>
              <a:t>BIM empowers owners to </a:t>
            </a:r>
            <a:r>
              <a:rPr lang="en-US" sz="3600" dirty="0" smtClean="0">
                <a:latin typeface="Arial" charset="0"/>
                <a:ea typeface="Arial" charset="0"/>
                <a:cs typeface="Arial" charset="0"/>
              </a:rPr>
              <a:t>capitalize</a:t>
            </a:r>
            <a:br>
              <a:rPr lang="en-US" sz="3600" dirty="0" smtClean="0">
                <a:latin typeface="Arial" charset="0"/>
                <a:ea typeface="Arial" charset="0"/>
                <a:cs typeface="Arial" charset="0"/>
              </a:rPr>
            </a:br>
            <a:r>
              <a:rPr lang="en-US" sz="3600" dirty="0" smtClean="0">
                <a:latin typeface="Arial" charset="0"/>
                <a:ea typeface="Arial" charset="0"/>
                <a:cs typeface="Arial" charset="0"/>
              </a:rPr>
              <a:t>on </a:t>
            </a:r>
            <a:r>
              <a:rPr lang="en-US" sz="3600" dirty="0">
                <a:latin typeface="Arial" charset="0"/>
                <a:ea typeface="Arial" charset="0"/>
                <a:cs typeface="Arial" charset="0"/>
              </a:rPr>
              <a:t>the Era of Connection</a:t>
            </a:r>
          </a:p>
          <a:p>
            <a:pPr marL="400050" indent="-400050" defTabSz="812405">
              <a:spcAft>
                <a:spcPts val="600"/>
              </a:spcAft>
              <a:buClr>
                <a:schemeClr val="accent4"/>
              </a:buClr>
              <a:buFont typeface="Wingdings" charset="2"/>
              <a:buChar char="§"/>
              <a:defRPr/>
            </a:pPr>
            <a:r>
              <a:rPr kumimoji="0" lang="en-US" sz="3600" b="0" i="0" u="none" strike="noStrike" kern="1200" cap="none" spc="0" normalizeH="0" baseline="0" noProof="0" dirty="0" smtClean="0">
                <a:ln>
                  <a:noFill/>
                </a:ln>
                <a:solidFill>
                  <a:schemeClr val="tx1"/>
                </a:solidFill>
                <a:effectLst/>
                <a:uLnTx/>
                <a:uFillTx/>
                <a:latin typeface="Arial" charset="0"/>
                <a:ea typeface="Arial" charset="0"/>
                <a:cs typeface="Arial" charset="0"/>
              </a:rPr>
              <a:t>Compare design</a:t>
            </a:r>
            <a:r>
              <a:rPr lang="en-US" sz="3600" dirty="0">
                <a:latin typeface="Arial" charset="0"/>
                <a:ea typeface="Arial" charset="0"/>
                <a:cs typeface="Arial" charset="0"/>
              </a:rPr>
              <a:t> </a:t>
            </a:r>
            <a:r>
              <a:rPr lang="en-US" sz="3600" dirty="0" smtClean="0">
                <a:latin typeface="Arial" charset="0"/>
                <a:ea typeface="Arial" charset="0"/>
                <a:cs typeface="Arial" charset="0"/>
              </a:rPr>
              <a:t>and</a:t>
            </a:r>
            <a:r>
              <a:rPr kumimoji="0" lang="en-US" sz="3600" b="0" i="0" u="none" strike="noStrike" kern="1200" cap="none" spc="0" normalizeH="0" baseline="0" noProof="0" dirty="0" smtClean="0">
                <a:ln>
                  <a:noFill/>
                </a:ln>
                <a:solidFill>
                  <a:schemeClr val="tx1"/>
                </a:solidFill>
                <a:effectLst/>
                <a:uLnTx/>
                <a:uFillTx/>
                <a:latin typeface="Arial" charset="0"/>
                <a:ea typeface="Arial" charset="0"/>
                <a:cs typeface="Arial" charset="0"/>
              </a:rPr>
              <a:t> construction</a:t>
            </a:r>
            <a:r>
              <a:rPr kumimoji="0" lang="en-US" sz="3600" b="0" i="0" u="none" strike="noStrike" kern="1200" cap="none" spc="0" normalizeH="0" noProof="0" dirty="0" smtClean="0">
                <a:ln>
                  <a:noFill/>
                </a:ln>
                <a:solidFill>
                  <a:schemeClr val="tx1"/>
                </a:solidFill>
                <a:effectLst/>
                <a:uLnTx/>
                <a:uFillTx/>
                <a:latin typeface="Arial" charset="0"/>
                <a:ea typeface="Arial" charset="0"/>
                <a:cs typeface="Arial" charset="0"/>
              </a:rPr>
              <a:t> </a:t>
            </a:r>
            <a:r>
              <a:rPr kumimoji="0" lang="en-US" sz="3600" b="0" i="0" u="none" strike="noStrike" kern="1200" cap="none" spc="0" normalizeH="0" baseline="0" noProof="0" dirty="0" smtClean="0">
                <a:ln>
                  <a:noFill/>
                </a:ln>
                <a:solidFill>
                  <a:schemeClr val="tx1"/>
                </a:solidFill>
                <a:effectLst/>
                <a:uLnTx/>
                <a:uFillTx/>
                <a:latin typeface="Arial" charset="0"/>
                <a:ea typeface="Arial" charset="0"/>
                <a:cs typeface="Arial" charset="0"/>
              </a:rPr>
              <a:t>alternatives in context </a:t>
            </a:r>
          </a:p>
          <a:p>
            <a:pPr marL="400050" indent="-400050" defTabSz="812405">
              <a:spcAft>
                <a:spcPts val="600"/>
              </a:spcAft>
              <a:buClr>
                <a:schemeClr val="accent4"/>
              </a:buClr>
              <a:buFont typeface="Wingdings" charset="2"/>
              <a:buChar char="§"/>
              <a:defRPr/>
            </a:pPr>
            <a:r>
              <a:rPr lang="en-US" sz="3600" dirty="0" smtClean="0">
                <a:latin typeface="Arial" charset="0"/>
                <a:ea typeface="Arial" charset="0"/>
                <a:cs typeface="Arial" charset="0"/>
              </a:rPr>
              <a:t>Leverage the Internet of Things for ongoing operations </a:t>
            </a:r>
          </a:p>
          <a:p>
            <a:pPr marL="400050" indent="-400050" defTabSz="812405">
              <a:spcAft>
                <a:spcPts val="600"/>
              </a:spcAft>
              <a:buClr>
                <a:schemeClr val="accent4"/>
              </a:buClr>
              <a:buFont typeface="Wingdings" charset="2"/>
              <a:buChar char="§"/>
              <a:defRPr/>
            </a:pPr>
            <a:r>
              <a:rPr lang="en-US" sz="3600" dirty="0" smtClean="0">
                <a:latin typeface="Arial" charset="0"/>
                <a:ea typeface="Arial" charset="0"/>
                <a:cs typeface="Arial" charset="0"/>
              </a:rPr>
              <a:t>Use BIM-enabled efficiencies and capabilities as a new baseline for owners</a:t>
            </a:r>
          </a:p>
        </p:txBody>
      </p:sp>
      <p:grpSp>
        <p:nvGrpSpPr>
          <p:cNvPr id="9" name="Group 8"/>
          <p:cNvGrpSpPr/>
          <p:nvPr/>
        </p:nvGrpSpPr>
        <p:grpSpPr>
          <a:xfrm>
            <a:off x="8655049" y="2689225"/>
            <a:ext cx="7160678" cy="5591343"/>
            <a:chOff x="8580895" y="2689225"/>
            <a:chExt cx="7160678" cy="559134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487"/>
            <a:stretch/>
          </p:blipFill>
          <p:spPr>
            <a:xfrm>
              <a:off x="8958805" y="2849880"/>
              <a:ext cx="6289938" cy="51598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365562" y="1904558"/>
              <a:ext cx="5591343" cy="7160678"/>
            </a:xfrm>
            <a:prstGeom prst="rect">
              <a:avLst/>
            </a:prstGeom>
          </p:spPr>
        </p:pic>
      </p:grpSp>
    </p:spTree>
    <p:extLst>
      <p:ext uri="{BB962C8B-B14F-4D97-AF65-F5344CB8AC3E}">
        <p14:creationId xmlns:p14="http://schemas.microsoft.com/office/powerpoint/2010/main" val="13644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812881" y="366185"/>
            <a:ext cx="14631829" cy="1524000"/>
          </a:xfrm>
          <a:prstGeom prst="rect">
            <a:avLst/>
          </a:prstGeom>
        </p:spPr>
        <p:txBody>
          <a:bodyPr lIns="161935" tIns="80967" rIns="161935" bIns="80967"/>
          <a:lstStyle>
            <a:lvl1pPr algn="l" defTabSz="812628" rtl="0" eaLnBrk="1" latinLnBrk="0" hangingPunct="1">
              <a:spcBef>
                <a:spcPct val="0"/>
              </a:spcBef>
              <a:buNone/>
              <a:defRPr sz="4600" b="1" i="0" kern="1200" baseline="0">
                <a:solidFill>
                  <a:srgbClr val="1B58A8"/>
                </a:solidFill>
                <a:latin typeface="Frutiger Next LT W1G"/>
                <a:ea typeface="+mj-ea"/>
                <a:cs typeface="Frutiger Next LT W1G"/>
              </a:defRPr>
            </a:lvl1pPr>
          </a:lstStyle>
          <a:p>
            <a:endParaRPr lang="en-US" sz="2900" b="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charset="0"/>
                <a:ea typeface="Arial" charset="0"/>
                <a:cs typeface="Arial" charset="0"/>
              </a:rPr>
              <a:t>Learn more</a:t>
            </a:r>
            <a:endParaRPr lang="en-US" dirty="0">
              <a:latin typeface="Arial" charset="0"/>
              <a:ea typeface="Arial" charset="0"/>
              <a:cs typeface="Arial" charset="0"/>
            </a:endParaRPr>
          </a:p>
        </p:txBody>
      </p:sp>
      <p:sp>
        <p:nvSpPr>
          <p:cNvPr id="23" name="Content Placeholder 6"/>
          <p:cNvSpPr txBox="1">
            <a:spLocks/>
          </p:cNvSpPr>
          <p:nvPr/>
        </p:nvSpPr>
        <p:spPr>
          <a:xfrm>
            <a:off x="967819" y="7182847"/>
            <a:ext cx="6334129" cy="1408703"/>
          </a:xfrm>
          <a:prstGeom prst="rect">
            <a:avLst/>
          </a:prstGeom>
        </p:spPr>
        <p:txBody>
          <a:bodyPr lIns="0" tIns="0" rIns="0" bIns="0">
            <a:noAutofit/>
          </a:bodyPr>
          <a:lstStyle/>
          <a:p>
            <a:pPr defTabSz="812405">
              <a:spcAft>
                <a:spcPts val="600"/>
              </a:spcAft>
              <a:buClr>
                <a:schemeClr val="accent3"/>
              </a:buClr>
              <a:defRPr/>
            </a:pPr>
            <a:r>
              <a:rPr lang="en-US" sz="3200" dirty="0" smtClean="0">
                <a:cs typeface="Frutiger Next LT W1G"/>
                <a:hlinkClick r:id="rId3"/>
              </a:rPr>
              <a:t>Download</a:t>
            </a:r>
            <a:r>
              <a:rPr lang="en-US" sz="3200" dirty="0" smtClean="0">
                <a:cs typeface="Frutiger Next LT W1G"/>
              </a:rPr>
              <a:t> the McGraw-Hill Construction Smart Report.</a:t>
            </a:r>
            <a:endParaRPr lang="en-US" sz="3200" dirty="0" smtClean="0">
              <a:latin typeface="Frutiger Next LT W1G"/>
              <a:cs typeface="Frutiger Next LT W1G"/>
            </a:endParaRPr>
          </a:p>
        </p:txBody>
      </p:sp>
      <p:sp>
        <p:nvSpPr>
          <p:cNvPr id="10" name="Content Placeholder 6"/>
          <p:cNvSpPr txBox="1">
            <a:spLocks/>
          </p:cNvSpPr>
          <p:nvPr/>
        </p:nvSpPr>
        <p:spPr>
          <a:xfrm>
            <a:off x="8128795" y="7182847"/>
            <a:ext cx="6063456" cy="1142003"/>
          </a:xfrm>
          <a:prstGeom prst="rect">
            <a:avLst/>
          </a:prstGeom>
        </p:spPr>
        <p:txBody>
          <a:bodyPr lIns="0" tIns="0" rIns="0" bIns="0">
            <a:noAutofit/>
          </a:bodyPr>
          <a:lstStyle/>
          <a:p>
            <a:pPr defTabSz="812405">
              <a:spcAft>
                <a:spcPts val="600"/>
              </a:spcAft>
              <a:buClr>
                <a:schemeClr val="accent3"/>
              </a:buClr>
              <a:defRPr/>
            </a:pPr>
            <a:r>
              <a:rPr lang="en-US" sz="3200" dirty="0" smtClean="0">
                <a:cs typeface="Frutiger Next LT W1G"/>
                <a:hlinkClick r:id="rId4"/>
              </a:rPr>
              <a:t>Download</a:t>
            </a:r>
            <a:r>
              <a:rPr lang="en-US" sz="3200" dirty="0" smtClean="0">
                <a:cs typeface="Frutiger Next LT W1G"/>
              </a:rPr>
              <a:t> the Economist Intelligence Unit report.</a:t>
            </a:r>
            <a:endParaRPr lang="en-US" sz="3200" dirty="0" smtClean="0">
              <a:latin typeface="Frutiger Next LT W1G"/>
              <a:cs typeface="Frutiger Next LT W1G"/>
            </a:endParaRPr>
          </a:p>
        </p:txBody>
      </p:sp>
      <p:pic>
        <p:nvPicPr>
          <p:cNvPr id="3" name="Picture 2">
            <a:hlinkClick r:id="rId3"/>
          </p:cNvPr>
          <p:cNvPicPr>
            <a:picLocks noChangeAspect="1"/>
          </p:cNvPicPr>
          <p:nvPr/>
        </p:nvPicPr>
        <p:blipFill rotWithShape="1">
          <a:blip r:embed="rId5"/>
          <a:srcRect l="34714" t="8762" r="32786" b="14122"/>
          <a:stretch/>
        </p:blipFill>
        <p:spPr>
          <a:xfrm>
            <a:off x="967819" y="1447800"/>
            <a:ext cx="4253919" cy="5467376"/>
          </a:xfrm>
          <a:prstGeom prst="rect">
            <a:avLst/>
          </a:prstGeom>
          <a:ln>
            <a:noFill/>
          </a:ln>
          <a:effectLst>
            <a:outerShdw blurRad="292100" dist="139700" dir="2700000" algn="tl" rotWithShape="0">
              <a:srgbClr val="333333">
                <a:alpha val="65000"/>
              </a:srgbClr>
            </a:outerShdw>
          </a:effectLst>
        </p:spPr>
      </p:pic>
      <p:pic>
        <p:nvPicPr>
          <p:cNvPr id="11" name="Picture 10">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954" y="1447800"/>
            <a:ext cx="4253546" cy="5467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4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a:spLocks/>
          </p:cNvSpPr>
          <p:nvPr/>
        </p:nvSpPr>
        <p:spPr bwMode="auto">
          <a:xfrm>
            <a:off x="1306338" y="2631906"/>
            <a:ext cx="5194871" cy="5565370"/>
          </a:xfrm>
          <a:custGeom>
            <a:avLst/>
            <a:gdLst>
              <a:gd name="T0" fmla="*/ 96 w 6591"/>
              <a:gd name="T1" fmla="*/ 5442 h 7058"/>
              <a:gd name="T2" fmla="*/ 416 w 6591"/>
              <a:gd name="T3" fmla="*/ 5868 h 7058"/>
              <a:gd name="T4" fmla="*/ 791 w 6591"/>
              <a:gd name="T5" fmla="*/ 6233 h 7058"/>
              <a:gd name="T6" fmla="*/ 1207 w 6591"/>
              <a:gd name="T7" fmla="*/ 6532 h 7058"/>
              <a:gd name="T8" fmla="*/ 1660 w 6591"/>
              <a:gd name="T9" fmla="*/ 6768 h 7058"/>
              <a:gd name="T10" fmla="*/ 1977 w 6591"/>
              <a:gd name="T11" fmla="*/ 6887 h 7058"/>
              <a:gd name="T12" fmla="*/ 2221 w 6591"/>
              <a:gd name="T13" fmla="*/ 6957 h 7058"/>
              <a:gd name="T14" fmla="*/ 2471 w 6591"/>
              <a:gd name="T15" fmla="*/ 7008 h 7058"/>
              <a:gd name="T16" fmla="*/ 2722 w 6591"/>
              <a:gd name="T17" fmla="*/ 7041 h 7058"/>
              <a:gd name="T18" fmla="*/ 2977 w 6591"/>
              <a:gd name="T19" fmla="*/ 7056 h 7058"/>
              <a:gd name="T20" fmla="*/ 3233 w 6591"/>
              <a:gd name="T21" fmla="*/ 7054 h 7058"/>
              <a:gd name="T22" fmla="*/ 3490 w 6591"/>
              <a:gd name="T23" fmla="*/ 7033 h 7058"/>
              <a:gd name="T24" fmla="*/ 3745 w 6591"/>
              <a:gd name="T25" fmla="*/ 6991 h 7058"/>
              <a:gd name="T26" fmla="*/ 3999 w 6591"/>
              <a:gd name="T27" fmla="*/ 6932 h 7058"/>
              <a:gd name="T28" fmla="*/ 4248 w 6591"/>
              <a:gd name="T29" fmla="*/ 6853 h 7058"/>
              <a:gd name="T30" fmla="*/ 4496 w 6591"/>
              <a:gd name="T31" fmla="*/ 6753 h 7058"/>
              <a:gd name="T32" fmla="*/ 4738 w 6591"/>
              <a:gd name="T33" fmla="*/ 6634 h 7058"/>
              <a:gd name="T34" fmla="*/ 5122 w 6591"/>
              <a:gd name="T35" fmla="*/ 6394 h 7058"/>
              <a:gd name="T36" fmla="*/ 5527 w 6591"/>
              <a:gd name="T37" fmla="*/ 6052 h 7058"/>
              <a:gd name="T38" fmla="*/ 5871 w 6591"/>
              <a:gd name="T39" fmla="*/ 5665 h 7058"/>
              <a:gd name="T40" fmla="*/ 6151 w 6591"/>
              <a:gd name="T41" fmla="*/ 5235 h 7058"/>
              <a:gd name="T42" fmla="*/ 6364 w 6591"/>
              <a:gd name="T43" fmla="*/ 4772 h 7058"/>
              <a:gd name="T44" fmla="*/ 6445 w 6591"/>
              <a:gd name="T45" fmla="*/ 4530 h 7058"/>
              <a:gd name="T46" fmla="*/ 6508 w 6591"/>
              <a:gd name="T47" fmla="*/ 4284 h 7058"/>
              <a:gd name="T48" fmla="*/ 6552 w 6591"/>
              <a:gd name="T49" fmla="*/ 4035 h 7058"/>
              <a:gd name="T50" fmla="*/ 6581 w 6591"/>
              <a:gd name="T51" fmla="*/ 3781 h 7058"/>
              <a:gd name="T52" fmla="*/ 6591 w 6591"/>
              <a:gd name="T53" fmla="*/ 3526 h 7058"/>
              <a:gd name="T54" fmla="*/ 6581 w 6591"/>
              <a:gd name="T55" fmla="*/ 3271 h 7058"/>
              <a:gd name="T56" fmla="*/ 6552 w 6591"/>
              <a:gd name="T57" fmla="*/ 3015 h 7058"/>
              <a:gd name="T58" fmla="*/ 6506 w 6591"/>
              <a:gd name="T59" fmla="*/ 2760 h 7058"/>
              <a:gd name="T60" fmla="*/ 6439 w 6591"/>
              <a:gd name="T61" fmla="*/ 2507 h 7058"/>
              <a:gd name="T62" fmla="*/ 6353 w 6591"/>
              <a:gd name="T63" fmla="*/ 2257 h 7058"/>
              <a:gd name="T64" fmla="*/ 6247 w 6591"/>
              <a:gd name="T65" fmla="*/ 2011 h 7058"/>
              <a:gd name="T66" fmla="*/ 6120 w 6591"/>
              <a:gd name="T67" fmla="*/ 1771 h 7058"/>
              <a:gd name="T68" fmla="*/ 5930 w 6591"/>
              <a:gd name="T69" fmla="*/ 1474 h 7058"/>
              <a:gd name="T70" fmla="*/ 5713 w 6591"/>
              <a:gd name="T71" fmla="*/ 1201 h 7058"/>
              <a:gd name="T72" fmla="*/ 5471 w 6591"/>
              <a:gd name="T73" fmla="*/ 952 h 7058"/>
              <a:gd name="T74" fmla="*/ 5208 w 6591"/>
              <a:gd name="T75" fmla="*/ 729 h 7058"/>
              <a:gd name="T76" fmla="*/ 4926 w 6591"/>
              <a:gd name="T77" fmla="*/ 533 h 7058"/>
              <a:gd name="T78" fmla="*/ 4627 w 6591"/>
              <a:gd name="T79" fmla="*/ 366 h 7058"/>
              <a:gd name="T80" fmla="*/ 4312 w 6591"/>
              <a:gd name="T81" fmla="*/ 230 h 7058"/>
              <a:gd name="T82" fmla="*/ 3983 w 6591"/>
              <a:gd name="T83" fmla="*/ 122 h 7058"/>
              <a:gd name="T84" fmla="*/ 3644 w 6591"/>
              <a:gd name="T85" fmla="*/ 50 h 7058"/>
              <a:gd name="T86" fmla="*/ 3296 w 6591"/>
              <a:gd name="T87" fmla="*/ 7 h 7058"/>
              <a:gd name="T88" fmla="*/ 3060 w 6591"/>
              <a:gd name="T89" fmla="*/ 3528 h 7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91" h="7058">
                <a:moveTo>
                  <a:pt x="3060" y="3528"/>
                </a:moveTo>
                <a:lnTo>
                  <a:pt x="0" y="5286"/>
                </a:lnTo>
                <a:lnTo>
                  <a:pt x="96" y="5442"/>
                </a:lnTo>
                <a:lnTo>
                  <a:pt x="196" y="5590"/>
                </a:lnTo>
                <a:lnTo>
                  <a:pt x="303" y="5732"/>
                </a:lnTo>
                <a:lnTo>
                  <a:pt x="416" y="5868"/>
                </a:lnTo>
                <a:lnTo>
                  <a:pt x="535" y="5997"/>
                </a:lnTo>
                <a:lnTo>
                  <a:pt x="660" y="6118"/>
                </a:lnTo>
                <a:lnTo>
                  <a:pt x="791" y="6233"/>
                </a:lnTo>
                <a:lnTo>
                  <a:pt x="925" y="6340"/>
                </a:lnTo>
                <a:lnTo>
                  <a:pt x="1065" y="6440"/>
                </a:lnTo>
                <a:lnTo>
                  <a:pt x="1207" y="6532"/>
                </a:lnTo>
                <a:lnTo>
                  <a:pt x="1355" y="6619"/>
                </a:lnTo>
                <a:lnTo>
                  <a:pt x="1507" y="6697"/>
                </a:lnTo>
                <a:lnTo>
                  <a:pt x="1660" y="6768"/>
                </a:lnTo>
                <a:lnTo>
                  <a:pt x="1818" y="6832"/>
                </a:lnTo>
                <a:lnTo>
                  <a:pt x="1897" y="6861"/>
                </a:lnTo>
                <a:lnTo>
                  <a:pt x="1977" y="6887"/>
                </a:lnTo>
                <a:lnTo>
                  <a:pt x="2058" y="6912"/>
                </a:lnTo>
                <a:lnTo>
                  <a:pt x="2140" y="6935"/>
                </a:lnTo>
                <a:lnTo>
                  <a:pt x="2221" y="6957"/>
                </a:lnTo>
                <a:lnTo>
                  <a:pt x="2304" y="6976"/>
                </a:lnTo>
                <a:lnTo>
                  <a:pt x="2388" y="6993"/>
                </a:lnTo>
                <a:lnTo>
                  <a:pt x="2471" y="7008"/>
                </a:lnTo>
                <a:lnTo>
                  <a:pt x="2555" y="7022"/>
                </a:lnTo>
                <a:lnTo>
                  <a:pt x="2638" y="7033"/>
                </a:lnTo>
                <a:lnTo>
                  <a:pt x="2722" y="7041"/>
                </a:lnTo>
                <a:lnTo>
                  <a:pt x="2807" y="7049"/>
                </a:lnTo>
                <a:lnTo>
                  <a:pt x="2893" y="7054"/>
                </a:lnTo>
                <a:lnTo>
                  <a:pt x="2977" y="7056"/>
                </a:lnTo>
                <a:lnTo>
                  <a:pt x="3062" y="7058"/>
                </a:lnTo>
                <a:lnTo>
                  <a:pt x="3148" y="7056"/>
                </a:lnTo>
                <a:lnTo>
                  <a:pt x="3233" y="7054"/>
                </a:lnTo>
                <a:lnTo>
                  <a:pt x="3319" y="7049"/>
                </a:lnTo>
                <a:lnTo>
                  <a:pt x="3404" y="7041"/>
                </a:lnTo>
                <a:lnTo>
                  <a:pt x="3490" y="7033"/>
                </a:lnTo>
                <a:lnTo>
                  <a:pt x="3575" y="7022"/>
                </a:lnTo>
                <a:lnTo>
                  <a:pt x="3659" y="7008"/>
                </a:lnTo>
                <a:lnTo>
                  <a:pt x="3745" y="6991"/>
                </a:lnTo>
                <a:lnTo>
                  <a:pt x="3830" y="6974"/>
                </a:lnTo>
                <a:lnTo>
                  <a:pt x="3914" y="6955"/>
                </a:lnTo>
                <a:lnTo>
                  <a:pt x="3999" y="6932"/>
                </a:lnTo>
                <a:lnTo>
                  <a:pt x="4083" y="6907"/>
                </a:lnTo>
                <a:lnTo>
                  <a:pt x="4166" y="6882"/>
                </a:lnTo>
                <a:lnTo>
                  <a:pt x="4248" y="6853"/>
                </a:lnTo>
                <a:lnTo>
                  <a:pt x="4333" y="6820"/>
                </a:lnTo>
                <a:lnTo>
                  <a:pt x="4415" y="6788"/>
                </a:lnTo>
                <a:lnTo>
                  <a:pt x="4496" y="6753"/>
                </a:lnTo>
                <a:lnTo>
                  <a:pt x="4579" y="6715"/>
                </a:lnTo>
                <a:lnTo>
                  <a:pt x="4659" y="6674"/>
                </a:lnTo>
                <a:lnTo>
                  <a:pt x="4738" y="6634"/>
                </a:lnTo>
                <a:lnTo>
                  <a:pt x="4819" y="6588"/>
                </a:lnTo>
                <a:lnTo>
                  <a:pt x="4974" y="6494"/>
                </a:lnTo>
                <a:lnTo>
                  <a:pt x="5122" y="6394"/>
                </a:lnTo>
                <a:lnTo>
                  <a:pt x="5264" y="6287"/>
                </a:lnTo>
                <a:lnTo>
                  <a:pt x="5400" y="6171"/>
                </a:lnTo>
                <a:lnTo>
                  <a:pt x="5527" y="6052"/>
                </a:lnTo>
                <a:lnTo>
                  <a:pt x="5650" y="5928"/>
                </a:lnTo>
                <a:lnTo>
                  <a:pt x="5763" y="5799"/>
                </a:lnTo>
                <a:lnTo>
                  <a:pt x="5871" y="5665"/>
                </a:lnTo>
                <a:lnTo>
                  <a:pt x="5972" y="5524"/>
                </a:lnTo>
                <a:lnTo>
                  <a:pt x="6065" y="5382"/>
                </a:lnTo>
                <a:lnTo>
                  <a:pt x="6151" y="5235"/>
                </a:lnTo>
                <a:lnTo>
                  <a:pt x="6230" y="5083"/>
                </a:lnTo>
                <a:lnTo>
                  <a:pt x="6301" y="4929"/>
                </a:lnTo>
                <a:lnTo>
                  <a:pt x="6364" y="4772"/>
                </a:lnTo>
                <a:lnTo>
                  <a:pt x="6393" y="4691"/>
                </a:lnTo>
                <a:lnTo>
                  <a:pt x="6420" y="4613"/>
                </a:lnTo>
                <a:lnTo>
                  <a:pt x="6445" y="4530"/>
                </a:lnTo>
                <a:lnTo>
                  <a:pt x="6468" y="4449"/>
                </a:lnTo>
                <a:lnTo>
                  <a:pt x="6489" y="4367"/>
                </a:lnTo>
                <a:lnTo>
                  <a:pt x="6508" y="4284"/>
                </a:lnTo>
                <a:lnTo>
                  <a:pt x="6525" y="4202"/>
                </a:lnTo>
                <a:lnTo>
                  <a:pt x="6539" y="4119"/>
                </a:lnTo>
                <a:lnTo>
                  <a:pt x="6552" y="4035"/>
                </a:lnTo>
                <a:lnTo>
                  <a:pt x="6564" y="3950"/>
                </a:lnTo>
                <a:lnTo>
                  <a:pt x="6573" y="3866"/>
                </a:lnTo>
                <a:lnTo>
                  <a:pt x="6581" y="3781"/>
                </a:lnTo>
                <a:lnTo>
                  <a:pt x="6585" y="3697"/>
                </a:lnTo>
                <a:lnTo>
                  <a:pt x="6589" y="3612"/>
                </a:lnTo>
                <a:lnTo>
                  <a:pt x="6591" y="3526"/>
                </a:lnTo>
                <a:lnTo>
                  <a:pt x="6589" y="3442"/>
                </a:lnTo>
                <a:lnTo>
                  <a:pt x="6585" y="3355"/>
                </a:lnTo>
                <a:lnTo>
                  <a:pt x="6581" y="3271"/>
                </a:lnTo>
                <a:lnTo>
                  <a:pt x="6573" y="3186"/>
                </a:lnTo>
                <a:lnTo>
                  <a:pt x="6564" y="3100"/>
                </a:lnTo>
                <a:lnTo>
                  <a:pt x="6552" y="3015"/>
                </a:lnTo>
                <a:lnTo>
                  <a:pt x="6539" y="2929"/>
                </a:lnTo>
                <a:lnTo>
                  <a:pt x="6523" y="2845"/>
                </a:lnTo>
                <a:lnTo>
                  <a:pt x="6506" y="2760"/>
                </a:lnTo>
                <a:lnTo>
                  <a:pt x="6485" y="2676"/>
                </a:lnTo>
                <a:lnTo>
                  <a:pt x="6464" y="2591"/>
                </a:lnTo>
                <a:lnTo>
                  <a:pt x="6439" y="2507"/>
                </a:lnTo>
                <a:lnTo>
                  <a:pt x="6412" y="2422"/>
                </a:lnTo>
                <a:lnTo>
                  <a:pt x="6383" y="2340"/>
                </a:lnTo>
                <a:lnTo>
                  <a:pt x="6353" y="2257"/>
                </a:lnTo>
                <a:lnTo>
                  <a:pt x="6320" y="2175"/>
                </a:lnTo>
                <a:lnTo>
                  <a:pt x="6283" y="2092"/>
                </a:lnTo>
                <a:lnTo>
                  <a:pt x="6247" y="2011"/>
                </a:lnTo>
                <a:lnTo>
                  <a:pt x="6207" y="1931"/>
                </a:lnTo>
                <a:lnTo>
                  <a:pt x="6164" y="1850"/>
                </a:lnTo>
                <a:lnTo>
                  <a:pt x="6120" y="1771"/>
                </a:lnTo>
                <a:lnTo>
                  <a:pt x="6059" y="1670"/>
                </a:lnTo>
                <a:lnTo>
                  <a:pt x="5995" y="1570"/>
                </a:lnTo>
                <a:lnTo>
                  <a:pt x="5930" y="1474"/>
                </a:lnTo>
                <a:lnTo>
                  <a:pt x="5859" y="1380"/>
                </a:lnTo>
                <a:lnTo>
                  <a:pt x="5788" y="1290"/>
                </a:lnTo>
                <a:lnTo>
                  <a:pt x="5713" y="1201"/>
                </a:lnTo>
                <a:lnTo>
                  <a:pt x="5635" y="1115"/>
                </a:lnTo>
                <a:lnTo>
                  <a:pt x="5554" y="1032"/>
                </a:lnTo>
                <a:lnTo>
                  <a:pt x="5471" y="952"/>
                </a:lnTo>
                <a:lnTo>
                  <a:pt x="5387" y="875"/>
                </a:lnTo>
                <a:lnTo>
                  <a:pt x="5299" y="800"/>
                </a:lnTo>
                <a:lnTo>
                  <a:pt x="5208" y="729"/>
                </a:lnTo>
                <a:lnTo>
                  <a:pt x="5116" y="662"/>
                </a:lnTo>
                <a:lnTo>
                  <a:pt x="5022" y="597"/>
                </a:lnTo>
                <a:lnTo>
                  <a:pt x="4926" y="533"/>
                </a:lnTo>
                <a:lnTo>
                  <a:pt x="4828" y="476"/>
                </a:lnTo>
                <a:lnTo>
                  <a:pt x="4728" y="420"/>
                </a:lnTo>
                <a:lnTo>
                  <a:pt x="4627" y="366"/>
                </a:lnTo>
                <a:lnTo>
                  <a:pt x="4523" y="318"/>
                </a:lnTo>
                <a:lnTo>
                  <a:pt x="4417" y="272"/>
                </a:lnTo>
                <a:lnTo>
                  <a:pt x="4312" y="230"/>
                </a:lnTo>
                <a:lnTo>
                  <a:pt x="4202" y="190"/>
                </a:lnTo>
                <a:lnTo>
                  <a:pt x="4093" y="155"/>
                </a:lnTo>
                <a:lnTo>
                  <a:pt x="3983" y="122"/>
                </a:lnTo>
                <a:lnTo>
                  <a:pt x="3870" y="96"/>
                </a:lnTo>
                <a:lnTo>
                  <a:pt x="3757" y="71"/>
                </a:lnTo>
                <a:lnTo>
                  <a:pt x="3644" y="50"/>
                </a:lnTo>
                <a:lnTo>
                  <a:pt x="3528" y="32"/>
                </a:lnTo>
                <a:lnTo>
                  <a:pt x="3413" y="19"/>
                </a:lnTo>
                <a:lnTo>
                  <a:pt x="3296" y="7"/>
                </a:lnTo>
                <a:lnTo>
                  <a:pt x="3179" y="2"/>
                </a:lnTo>
                <a:lnTo>
                  <a:pt x="3060" y="0"/>
                </a:lnTo>
                <a:lnTo>
                  <a:pt x="3060" y="3528"/>
                </a:lnTo>
                <a:close/>
              </a:path>
            </a:pathLst>
          </a:custGeom>
          <a:solidFill>
            <a:srgbClr val="FFDEA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937415" y="2631906"/>
            <a:ext cx="2781108" cy="4168509"/>
          </a:xfrm>
          <a:custGeom>
            <a:avLst/>
            <a:gdLst>
              <a:gd name="T0" fmla="*/ 3529 w 3529"/>
              <a:gd name="T1" fmla="*/ 0 h 5286"/>
              <a:gd name="T2" fmla="*/ 3347 w 3529"/>
              <a:gd name="T3" fmla="*/ 5 h 5286"/>
              <a:gd name="T4" fmla="*/ 3168 w 3529"/>
              <a:gd name="T5" fmla="*/ 19 h 5286"/>
              <a:gd name="T6" fmla="*/ 2991 w 3529"/>
              <a:gd name="T7" fmla="*/ 40 h 5286"/>
              <a:gd name="T8" fmla="*/ 2819 w 3529"/>
              <a:gd name="T9" fmla="*/ 73 h 5286"/>
              <a:gd name="T10" fmla="*/ 2648 w 3529"/>
              <a:gd name="T11" fmla="*/ 111 h 5286"/>
              <a:gd name="T12" fmla="*/ 2479 w 3529"/>
              <a:gd name="T13" fmla="*/ 159 h 5286"/>
              <a:gd name="T14" fmla="*/ 2316 w 3529"/>
              <a:gd name="T15" fmla="*/ 215 h 5286"/>
              <a:gd name="T16" fmla="*/ 2156 w 3529"/>
              <a:gd name="T17" fmla="*/ 278 h 5286"/>
              <a:gd name="T18" fmla="*/ 1847 w 3529"/>
              <a:gd name="T19" fmla="*/ 426 h 5286"/>
              <a:gd name="T20" fmla="*/ 1555 w 3529"/>
              <a:gd name="T21" fmla="*/ 602 h 5286"/>
              <a:gd name="T22" fmla="*/ 1285 w 3529"/>
              <a:gd name="T23" fmla="*/ 806 h 5286"/>
              <a:gd name="T24" fmla="*/ 1033 w 3529"/>
              <a:gd name="T25" fmla="*/ 1034 h 5286"/>
              <a:gd name="T26" fmla="*/ 807 w 3529"/>
              <a:gd name="T27" fmla="*/ 1284 h 5286"/>
              <a:gd name="T28" fmla="*/ 603 w 3529"/>
              <a:gd name="T29" fmla="*/ 1556 h 5286"/>
              <a:gd name="T30" fmla="*/ 427 w 3529"/>
              <a:gd name="T31" fmla="*/ 1846 h 5286"/>
              <a:gd name="T32" fmla="*/ 277 w 3529"/>
              <a:gd name="T33" fmla="*/ 2155 h 5286"/>
              <a:gd name="T34" fmla="*/ 213 w 3529"/>
              <a:gd name="T35" fmla="*/ 2315 h 5286"/>
              <a:gd name="T36" fmla="*/ 158 w 3529"/>
              <a:gd name="T37" fmla="*/ 2480 h 5286"/>
              <a:gd name="T38" fmla="*/ 112 w 3529"/>
              <a:gd name="T39" fmla="*/ 2647 h 5286"/>
              <a:gd name="T40" fmla="*/ 71 w 3529"/>
              <a:gd name="T41" fmla="*/ 2818 h 5286"/>
              <a:gd name="T42" fmla="*/ 41 w 3529"/>
              <a:gd name="T43" fmla="*/ 2990 h 5286"/>
              <a:gd name="T44" fmla="*/ 18 w 3529"/>
              <a:gd name="T45" fmla="*/ 3167 h 5286"/>
              <a:gd name="T46" fmla="*/ 4 w 3529"/>
              <a:gd name="T47" fmla="*/ 3348 h 5286"/>
              <a:gd name="T48" fmla="*/ 0 w 3529"/>
              <a:gd name="T49" fmla="*/ 3528 h 5286"/>
              <a:gd name="T50" fmla="*/ 8 w 3529"/>
              <a:gd name="T51" fmla="*/ 3760 h 5286"/>
              <a:gd name="T52" fmla="*/ 31 w 3529"/>
              <a:gd name="T53" fmla="*/ 3989 h 5286"/>
              <a:gd name="T54" fmla="*/ 67 w 3529"/>
              <a:gd name="T55" fmla="*/ 4215 h 5286"/>
              <a:gd name="T56" fmla="*/ 119 w 3529"/>
              <a:gd name="T57" fmla="*/ 4438 h 5286"/>
              <a:gd name="T58" fmla="*/ 187 w 3529"/>
              <a:gd name="T59" fmla="*/ 4659 h 5286"/>
              <a:gd name="T60" fmla="*/ 265 w 3529"/>
              <a:gd name="T61" fmla="*/ 4874 h 5286"/>
              <a:gd name="T62" fmla="*/ 361 w 3529"/>
              <a:gd name="T63" fmla="*/ 5083 h 5286"/>
              <a:gd name="T64" fmla="*/ 469 w 3529"/>
              <a:gd name="T65" fmla="*/ 5286 h 5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9" h="5286">
                <a:moveTo>
                  <a:pt x="3529" y="3528"/>
                </a:moveTo>
                <a:lnTo>
                  <a:pt x="3529" y="0"/>
                </a:lnTo>
                <a:lnTo>
                  <a:pt x="3439" y="2"/>
                </a:lnTo>
                <a:lnTo>
                  <a:pt x="3347" y="5"/>
                </a:lnTo>
                <a:lnTo>
                  <a:pt x="3258" y="11"/>
                </a:lnTo>
                <a:lnTo>
                  <a:pt x="3168" y="19"/>
                </a:lnTo>
                <a:lnTo>
                  <a:pt x="3080" y="28"/>
                </a:lnTo>
                <a:lnTo>
                  <a:pt x="2991" y="40"/>
                </a:lnTo>
                <a:lnTo>
                  <a:pt x="2905" y="55"/>
                </a:lnTo>
                <a:lnTo>
                  <a:pt x="2819" y="73"/>
                </a:lnTo>
                <a:lnTo>
                  <a:pt x="2732" y="90"/>
                </a:lnTo>
                <a:lnTo>
                  <a:pt x="2648" y="111"/>
                </a:lnTo>
                <a:lnTo>
                  <a:pt x="2563" y="134"/>
                </a:lnTo>
                <a:lnTo>
                  <a:pt x="2479" y="159"/>
                </a:lnTo>
                <a:lnTo>
                  <a:pt x="2396" y="186"/>
                </a:lnTo>
                <a:lnTo>
                  <a:pt x="2316" y="215"/>
                </a:lnTo>
                <a:lnTo>
                  <a:pt x="2235" y="245"/>
                </a:lnTo>
                <a:lnTo>
                  <a:pt x="2156" y="278"/>
                </a:lnTo>
                <a:lnTo>
                  <a:pt x="1999" y="347"/>
                </a:lnTo>
                <a:lnTo>
                  <a:pt x="1847" y="426"/>
                </a:lnTo>
                <a:lnTo>
                  <a:pt x="1699" y="510"/>
                </a:lnTo>
                <a:lnTo>
                  <a:pt x="1555" y="602"/>
                </a:lnTo>
                <a:lnTo>
                  <a:pt x="1417" y="700"/>
                </a:lnTo>
                <a:lnTo>
                  <a:pt x="1285" y="806"/>
                </a:lnTo>
                <a:lnTo>
                  <a:pt x="1156" y="917"/>
                </a:lnTo>
                <a:lnTo>
                  <a:pt x="1033" y="1034"/>
                </a:lnTo>
                <a:lnTo>
                  <a:pt x="916" y="1155"/>
                </a:lnTo>
                <a:lnTo>
                  <a:pt x="807" y="1284"/>
                </a:lnTo>
                <a:lnTo>
                  <a:pt x="701" y="1418"/>
                </a:lnTo>
                <a:lnTo>
                  <a:pt x="603" y="1556"/>
                </a:lnTo>
                <a:lnTo>
                  <a:pt x="511" y="1699"/>
                </a:lnTo>
                <a:lnTo>
                  <a:pt x="427" y="1846"/>
                </a:lnTo>
                <a:lnTo>
                  <a:pt x="348" y="1998"/>
                </a:lnTo>
                <a:lnTo>
                  <a:pt x="277" y="2155"/>
                </a:lnTo>
                <a:lnTo>
                  <a:pt x="244" y="2234"/>
                </a:lnTo>
                <a:lnTo>
                  <a:pt x="213" y="2315"/>
                </a:lnTo>
                <a:lnTo>
                  <a:pt x="185" y="2397"/>
                </a:lnTo>
                <a:lnTo>
                  <a:pt x="158" y="2480"/>
                </a:lnTo>
                <a:lnTo>
                  <a:pt x="135" y="2562"/>
                </a:lnTo>
                <a:lnTo>
                  <a:pt x="112" y="2647"/>
                </a:lnTo>
                <a:lnTo>
                  <a:pt x="91" y="2731"/>
                </a:lnTo>
                <a:lnTo>
                  <a:pt x="71" y="2818"/>
                </a:lnTo>
                <a:lnTo>
                  <a:pt x="56" y="2904"/>
                </a:lnTo>
                <a:lnTo>
                  <a:pt x="41" y="2990"/>
                </a:lnTo>
                <a:lnTo>
                  <a:pt x="29" y="3079"/>
                </a:lnTo>
                <a:lnTo>
                  <a:pt x="18" y="3167"/>
                </a:lnTo>
                <a:lnTo>
                  <a:pt x="10" y="3257"/>
                </a:lnTo>
                <a:lnTo>
                  <a:pt x="4" y="3348"/>
                </a:lnTo>
                <a:lnTo>
                  <a:pt x="0" y="3438"/>
                </a:lnTo>
                <a:lnTo>
                  <a:pt x="0" y="3528"/>
                </a:lnTo>
                <a:lnTo>
                  <a:pt x="2" y="3645"/>
                </a:lnTo>
                <a:lnTo>
                  <a:pt x="8" y="3760"/>
                </a:lnTo>
                <a:lnTo>
                  <a:pt x="18" y="3874"/>
                </a:lnTo>
                <a:lnTo>
                  <a:pt x="31" y="3989"/>
                </a:lnTo>
                <a:lnTo>
                  <a:pt x="46" y="4102"/>
                </a:lnTo>
                <a:lnTo>
                  <a:pt x="67" y="4215"/>
                </a:lnTo>
                <a:lnTo>
                  <a:pt x="92" y="4327"/>
                </a:lnTo>
                <a:lnTo>
                  <a:pt x="119" y="4438"/>
                </a:lnTo>
                <a:lnTo>
                  <a:pt x="150" y="4549"/>
                </a:lnTo>
                <a:lnTo>
                  <a:pt x="187" y="4659"/>
                </a:lnTo>
                <a:lnTo>
                  <a:pt x="225" y="4766"/>
                </a:lnTo>
                <a:lnTo>
                  <a:pt x="265" y="4874"/>
                </a:lnTo>
                <a:lnTo>
                  <a:pt x="311" y="4979"/>
                </a:lnTo>
                <a:lnTo>
                  <a:pt x="361" y="5083"/>
                </a:lnTo>
                <a:lnTo>
                  <a:pt x="413" y="5185"/>
                </a:lnTo>
                <a:lnTo>
                  <a:pt x="469" y="5286"/>
                </a:lnTo>
                <a:lnTo>
                  <a:pt x="3529" y="3528"/>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12806" y="366713"/>
            <a:ext cx="14631987" cy="651859"/>
          </a:xfrm>
        </p:spPr>
        <p:txBody>
          <a:bodyPr/>
          <a:lstStyle/>
          <a:p>
            <a:pPr lvl="0"/>
            <a:r>
              <a:rPr lang="en-US" dirty="0" smtClean="0">
                <a:latin typeface="Arial" charset="0"/>
                <a:ea typeface="Arial" charset="0"/>
                <a:cs typeface="Arial" charset="0"/>
              </a:rPr>
              <a:t>The cost to owners </a:t>
            </a:r>
            <a:br>
              <a:rPr lang="en-US" dirty="0" smtClean="0">
                <a:latin typeface="Arial" charset="0"/>
                <a:ea typeface="Arial" charset="0"/>
                <a:cs typeface="Arial" charset="0"/>
              </a:rPr>
            </a:br>
            <a:endParaRPr lang="en-US" dirty="0">
              <a:latin typeface="Arial" charset="0"/>
              <a:ea typeface="Arial" charset="0"/>
              <a:cs typeface="Arial" charset="0"/>
            </a:endParaRPr>
          </a:p>
        </p:txBody>
      </p:sp>
      <p:sp>
        <p:nvSpPr>
          <p:cNvPr id="12" name="Title 1"/>
          <p:cNvSpPr txBox="1">
            <a:spLocks/>
          </p:cNvSpPr>
          <p:nvPr/>
        </p:nvSpPr>
        <p:spPr>
          <a:xfrm>
            <a:off x="7134911" y="4399802"/>
            <a:ext cx="8481236" cy="651859"/>
          </a:xfrm>
          <a:prstGeom prst="rect">
            <a:avLst/>
          </a:prstGeom>
        </p:spPr>
        <p:txBody>
          <a:bodyPr lIns="91393" tIns="45697" rIns="91393" bIns="45697"/>
          <a:lstStyle>
            <a:lvl1pPr algn="l" defTabSz="812405" rtl="0" eaLnBrk="1" latinLnBrk="0" hangingPunct="1">
              <a:spcBef>
                <a:spcPct val="0"/>
              </a:spcBef>
              <a:buNone/>
              <a:defRPr sz="4400" b="1" i="0" kern="1200" baseline="0">
                <a:solidFill>
                  <a:schemeClr val="accent4">
                    <a:lumMod val="75000"/>
                  </a:schemeClr>
                </a:solidFill>
                <a:latin typeface="Frutiger Next LT W1G"/>
                <a:ea typeface="+mj-ea"/>
                <a:cs typeface="Frutiger Next LT W1G"/>
              </a:defRPr>
            </a:lvl1pPr>
          </a:lstStyle>
          <a:p>
            <a:r>
              <a:rPr lang="en-US" sz="3600" b="0" dirty="0" smtClean="0">
                <a:solidFill>
                  <a:schemeClr val="tx1"/>
                </a:solidFill>
                <a:latin typeface="Arial" panose="020B0604020202020204" pitchFamily="34" charset="0"/>
                <a:cs typeface="Arial" panose="020B0604020202020204" pitchFamily="34" charset="0"/>
              </a:rPr>
              <a:t>Owner’s burden is about </a:t>
            </a:r>
            <a:r>
              <a:rPr lang="en-US" sz="4800" b="0" dirty="0" smtClean="0">
                <a:solidFill>
                  <a:srgbClr val="EE8822"/>
                </a:solidFill>
                <a:latin typeface="Arial" panose="020B0604020202020204" pitchFamily="34" charset="0"/>
                <a:cs typeface="Arial" panose="020B0604020202020204" pitchFamily="34" charset="0"/>
              </a:rPr>
              <a:t>2/3 </a:t>
            </a:r>
            <a:r>
              <a:rPr lang="en-US" sz="3600" b="0" dirty="0" smtClean="0">
                <a:solidFill>
                  <a:schemeClr val="tx1"/>
                </a:solidFill>
                <a:latin typeface="Arial" panose="020B0604020202020204" pitchFamily="34" charset="0"/>
                <a:cs typeface="Arial" panose="020B0604020202020204" pitchFamily="34" charset="0"/>
              </a:rPr>
              <a:t>of those costs during ongoing operations.</a:t>
            </a:r>
            <a:endParaRPr lang="en-US" sz="3600" b="0"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812879" y="1161670"/>
            <a:ext cx="14615239" cy="1316120"/>
          </a:xfrm>
          <a:prstGeom prst="rect">
            <a:avLst/>
          </a:prstGeom>
          <a:noFill/>
        </p:spPr>
        <p:txBody>
          <a:bodyPr wrap="square" lIns="145152" tIns="72576" rIns="145152" bIns="72576" rtlCol="0">
            <a:spAutoFit/>
          </a:bodyPr>
          <a:lstStyle/>
          <a:p>
            <a:r>
              <a:rPr lang="en-US" altLang="en-US" sz="3800" dirty="0" smtClean="0">
                <a:solidFill>
                  <a:srgbClr val="1858A8"/>
                </a:solidFill>
                <a:latin typeface="Arial" pitchFamily="34" charset="0"/>
                <a:ea typeface="Frutiger Next LT W1G"/>
              </a:rPr>
              <a:t>Poor use of data coupled with highly fragmented teams cost the US capital facilities industry $15.8 billion annually</a:t>
            </a:r>
            <a:r>
              <a:rPr lang="en-US" altLang="en-US" sz="3800" baseline="30000" dirty="0" smtClean="0">
                <a:solidFill>
                  <a:srgbClr val="1858A8"/>
                </a:solidFill>
                <a:latin typeface="Arial" pitchFamily="34" charset="0"/>
                <a:ea typeface="Frutiger Next LT W1G"/>
              </a:rPr>
              <a:t>1</a:t>
            </a:r>
            <a:endParaRPr lang="en-US" altLang="en-US" sz="3800" strike="sngStrike" baseline="30000" dirty="0">
              <a:solidFill>
                <a:srgbClr val="1858A8"/>
              </a:solidFill>
              <a:latin typeface="Arial" pitchFamily="34" charset="0"/>
              <a:ea typeface="Frutiger Next LT W1G"/>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70" y="3903134"/>
            <a:ext cx="3605084" cy="2871724"/>
          </a:xfrm>
          <a:prstGeom prst="rect">
            <a:avLst/>
          </a:prstGeom>
          <a:effectLst/>
        </p:spPr>
      </p:pic>
      <p:sp>
        <p:nvSpPr>
          <p:cNvPr id="9" name="TextBox 8"/>
          <p:cNvSpPr txBox="1"/>
          <p:nvPr/>
        </p:nvSpPr>
        <p:spPr>
          <a:xfrm>
            <a:off x="3182478" y="5853322"/>
            <a:ext cx="1159066" cy="998725"/>
          </a:xfrm>
          <a:prstGeom prst="rect">
            <a:avLst/>
          </a:prstGeom>
          <a:noFill/>
          <a:effectLst/>
        </p:spPr>
        <p:txBody>
          <a:bodyPr wrap="none" rtlCol="0">
            <a:noAutofit/>
          </a:bodyPr>
          <a:lstStyle/>
          <a:p>
            <a:pPr algn="ctr"/>
            <a:r>
              <a:rPr lang="en-US" sz="3600" b="1" dirty="0" smtClean="0">
                <a:latin typeface="Arial" panose="020B0604020202020204" pitchFamily="34" charset="0"/>
                <a:cs typeface="Arial" panose="020B0604020202020204" pitchFamily="34" charset="0"/>
              </a:rPr>
              <a:t>$15.8 billion</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annually</a:t>
            </a:r>
            <a:endParaRPr lang="en-US" sz="3200" b="1" dirty="0">
              <a:latin typeface="Arial" panose="020B0604020202020204" pitchFamily="34" charset="0"/>
              <a:cs typeface="Arial" panose="020B0604020202020204" pitchFamily="34" charset="0"/>
            </a:endParaRPr>
          </a:p>
        </p:txBody>
      </p:sp>
      <p:grpSp>
        <p:nvGrpSpPr>
          <p:cNvPr id="26" name="Group 25"/>
          <p:cNvGrpSpPr/>
          <p:nvPr/>
        </p:nvGrpSpPr>
        <p:grpSpPr>
          <a:xfrm rot="14414279">
            <a:off x="925332" y="2620888"/>
            <a:ext cx="5577069" cy="5579619"/>
            <a:chOff x="4657725" y="1098550"/>
            <a:chExt cx="6945313" cy="6948489"/>
          </a:xfrm>
        </p:grpSpPr>
        <p:sp>
          <p:nvSpPr>
            <p:cNvPr id="27" name="Freeform 10"/>
            <p:cNvSpPr>
              <a:spLocks/>
            </p:cNvSpPr>
            <p:nvPr/>
          </p:nvSpPr>
          <p:spPr bwMode="auto">
            <a:xfrm>
              <a:off x="8129588" y="1098550"/>
              <a:ext cx="3473450" cy="5203825"/>
            </a:xfrm>
            <a:custGeom>
              <a:avLst/>
              <a:gdLst>
                <a:gd name="T0" fmla="*/ 3901 w 4375"/>
                <a:gd name="T1" fmla="*/ 6358 h 6555"/>
                <a:gd name="T2" fmla="*/ 4039 w 4375"/>
                <a:gd name="T3" fmla="*/ 6054 h 6555"/>
                <a:gd name="T4" fmla="*/ 4154 w 4375"/>
                <a:gd name="T5" fmla="*/ 5747 h 6555"/>
                <a:gd name="T6" fmla="*/ 4245 w 4375"/>
                <a:gd name="T7" fmla="*/ 5434 h 6555"/>
                <a:gd name="T8" fmla="*/ 4312 w 4375"/>
                <a:gd name="T9" fmla="*/ 5119 h 6555"/>
                <a:gd name="T10" fmla="*/ 4354 w 4375"/>
                <a:gd name="T11" fmla="*/ 4802 h 6555"/>
                <a:gd name="T12" fmla="*/ 4373 w 4375"/>
                <a:gd name="T13" fmla="*/ 4483 h 6555"/>
                <a:gd name="T14" fmla="*/ 4370 w 4375"/>
                <a:gd name="T15" fmla="*/ 4167 h 6555"/>
                <a:gd name="T16" fmla="*/ 4343 w 4375"/>
                <a:gd name="T17" fmla="*/ 3852 h 6555"/>
                <a:gd name="T18" fmla="*/ 4295 w 4375"/>
                <a:gd name="T19" fmla="*/ 3541 h 6555"/>
                <a:gd name="T20" fmla="*/ 4224 w 4375"/>
                <a:gd name="T21" fmla="*/ 3233 h 6555"/>
                <a:gd name="T22" fmla="*/ 4130 w 4375"/>
                <a:gd name="T23" fmla="*/ 2934 h 6555"/>
                <a:gd name="T24" fmla="*/ 4016 w 4375"/>
                <a:gd name="T25" fmla="*/ 2640 h 6555"/>
                <a:gd name="T26" fmla="*/ 3880 w 4375"/>
                <a:gd name="T27" fmla="*/ 2354 h 6555"/>
                <a:gd name="T28" fmla="*/ 3724 w 4375"/>
                <a:gd name="T29" fmla="*/ 2077 h 6555"/>
                <a:gd name="T30" fmla="*/ 3548 w 4375"/>
                <a:gd name="T31" fmla="*/ 1814 h 6555"/>
                <a:gd name="T32" fmla="*/ 3350 w 4375"/>
                <a:gd name="T33" fmla="*/ 1561 h 6555"/>
                <a:gd name="T34" fmla="*/ 3135 w 4375"/>
                <a:gd name="T35" fmla="*/ 1323 h 6555"/>
                <a:gd name="T36" fmla="*/ 2899 w 4375"/>
                <a:gd name="T37" fmla="*/ 1098 h 6555"/>
                <a:gd name="T38" fmla="*/ 2644 w 4375"/>
                <a:gd name="T39" fmla="*/ 889 h 6555"/>
                <a:gd name="T40" fmla="*/ 2371 w 4375"/>
                <a:gd name="T41" fmla="*/ 699 h 6555"/>
                <a:gd name="T42" fmla="*/ 2054 w 4375"/>
                <a:gd name="T43" fmla="*/ 512 h 6555"/>
                <a:gd name="T44" fmla="*/ 1666 w 4375"/>
                <a:gd name="T45" fmla="*/ 330 h 6555"/>
                <a:gd name="T46" fmla="*/ 1263 w 4375"/>
                <a:gd name="T47" fmla="*/ 186 h 6555"/>
                <a:gd name="T48" fmla="*/ 850 w 4375"/>
                <a:gd name="T49" fmla="*/ 82 h 6555"/>
                <a:gd name="T50" fmla="*/ 428 w 4375"/>
                <a:gd name="T51" fmla="*/ 21 h 6555"/>
                <a:gd name="T52" fmla="*/ 0 w 4375"/>
                <a:gd name="T53" fmla="*/ 0 h 6555"/>
                <a:gd name="T54" fmla="*/ 169 w 4375"/>
                <a:gd name="T55" fmla="*/ 1098 h 6555"/>
                <a:gd name="T56" fmla="*/ 417 w 4375"/>
                <a:gd name="T57" fmla="*/ 1119 h 6555"/>
                <a:gd name="T58" fmla="*/ 660 w 4375"/>
                <a:gd name="T59" fmla="*/ 1160 h 6555"/>
                <a:gd name="T60" fmla="*/ 975 w 4375"/>
                <a:gd name="T61" fmla="*/ 1240 h 6555"/>
                <a:gd name="T62" fmla="*/ 1423 w 4375"/>
                <a:gd name="T63" fmla="*/ 1417 h 6555"/>
                <a:gd name="T64" fmla="*/ 1833 w 4375"/>
                <a:gd name="T65" fmla="*/ 1655 h 6555"/>
                <a:gd name="T66" fmla="*/ 2206 w 4375"/>
                <a:gd name="T67" fmla="*/ 1947 h 6555"/>
                <a:gd name="T68" fmla="*/ 2532 w 4375"/>
                <a:gd name="T69" fmla="*/ 2289 h 6555"/>
                <a:gd name="T70" fmla="*/ 2805 w 4375"/>
                <a:gd name="T71" fmla="*/ 2675 h 6555"/>
                <a:gd name="T72" fmla="*/ 3024 w 4375"/>
                <a:gd name="T73" fmla="*/ 3097 h 6555"/>
                <a:gd name="T74" fmla="*/ 3177 w 4375"/>
                <a:gd name="T75" fmla="*/ 3556 h 6555"/>
                <a:gd name="T76" fmla="*/ 3229 w 4375"/>
                <a:gd name="T77" fmla="*/ 3794 h 6555"/>
                <a:gd name="T78" fmla="*/ 3264 w 4375"/>
                <a:gd name="T79" fmla="*/ 4040 h 6555"/>
                <a:gd name="T80" fmla="*/ 3279 w 4375"/>
                <a:gd name="T81" fmla="*/ 4291 h 6555"/>
                <a:gd name="T82" fmla="*/ 3273 w 4375"/>
                <a:gd name="T83" fmla="*/ 4589 h 6555"/>
                <a:gd name="T84" fmla="*/ 3237 w 4375"/>
                <a:gd name="T85" fmla="*/ 4908 h 6555"/>
                <a:gd name="T86" fmla="*/ 3170 w 4375"/>
                <a:gd name="T87" fmla="*/ 5221 h 6555"/>
                <a:gd name="T88" fmla="*/ 3072 w 4375"/>
                <a:gd name="T89" fmla="*/ 5526 h 6555"/>
                <a:gd name="T90" fmla="*/ 2945 w 4375"/>
                <a:gd name="T91" fmla="*/ 5820 h 6555"/>
                <a:gd name="T92" fmla="*/ 3794 w 4375"/>
                <a:gd name="T93" fmla="*/ 6555 h 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5" h="6555">
                  <a:moveTo>
                    <a:pt x="3794" y="6555"/>
                  </a:moveTo>
                  <a:lnTo>
                    <a:pt x="3847" y="6458"/>
                  </a:lnTo>
                  <a:lnTo>
                    <a:pt x="3901" y="6358"/>
                  </a:lnTo>
                  <a:lnTo>
                    <a:pt x="3949" y="6258"/>
                  </a:lnTo>
                  <a:lnTo>
                    <a:pt x="3997" y="6156"/>
                  </a:lnTo>
                  <a:lnTo>
                    <a:pt x="4039" y="6054"/>
                  </a:lnTo>
                  <a:lnTo>
                    <a:pt x="4082" y="5953"/>
                  </a:lnTo>
                  <a:lnTo>
                    <a:pt x="4120" y="5851"/>
                  </a:lnTo>
                  <a:lnTo>
                    <a:pt x="4154" y="5747"/>
                  </a:lnTo>
                  <a:lnTo>
                    <a:pt x="4187" y="5643"/>
                  </a:lnTo>
                  <a:lnTo>
                    <a:pt x="4218" y="5540"/>
                  </a:lnTo>
                  <a:lnTo>
                    <a:pt x="4245" y="5434"/>
                  </a:lnTo>
                  <a:lnTo>
                    <a:pt x="4270" y="5330"/>
                  </a:lnTo>
                  <a:lnTo>
                    <a:pt x="4293" y="5225"/>
                  </a:lnTo>
                  <a:lnTo>
                    <a:pt x="4312" y="5119"/>
                  </a:lnTo>
                  <a:lnTo>
                    <a:pt x="4329" y="5013"/>
                  </a:lnTo>
                  <a:lnTo>
                    <a:pt x="4343" y="4908"/>
                  </a:lnTo>
                  <a:lnTo>
                    <a:pt x="4354" y="4802"/>
                  </a:lnTo>
                  <a:lnTo>
                    <a:pt x="4364" y="4697"/>
                  </a:lnTo>
                  <a:lnTo>
                    <a:pt x="4370" y="4589"/>
                  </a:lnTo>
                  <a:lnTo>
                    <a:pt x="4373" y="4483"/>
                  </a:lnTo>
                  <a:lnTo>
                    <a:pt x="4375" y="4378"/>
                  </a:lnTo>
                  <a:lnTo>
                    <a:pt x="4373" y="4272"/>
                  </a:lnTo>
                  <a:lnTo>
                    <a:pt x="4370" y="4167"/>
                  </a:lnTo>
                  <a:lnTo>
                    <a:pt x="4364" y="4061"/>
                  </a:lnTo>
                  <a:lnTo>
                    <a:pt x="4354" y="3957"/>
                  </a:lnTo>
                  <a:lnTo>
                    <a:pt x="4343" y="3852"/>
                  </a:lnTo>
                  <a:lnTo>
                    <a:pt x="4329" y="3748"/>
                  </a:lnTo>
                  <a:lnTo>
                    <a:pt x="4314" y="3644"/>
                  </a:lnTo>
                  <a:lnTo>
                    <a:pt x="4295" y="3541"/>
                  </a:lnTo>
                  <a:lnTo>
                    <a:pt x="4274" y="3439"/>
                  </a:lnTo>
                  <a:lnTo>
                    <a:pt x="4249" y="3335"/>
                  </a:lnTo>
                  <a:lnTo>
                    <a:pt x="4224" y="3233"/>
                  </a:lnTo>
                  <a:lnTo>
                    <a:pt x="4195" y="3134"/>
                  </a:lnTo>
                  <a:lnTo>
                    <a:pt x="4164" y="3034"/>
                  </a:lnTo>
                  <a:lnTo>
                    <a:pt x="4130" y="2934"/>
                  </a:lnTo>
                  <a:lnTo>
                    <a:pt x="4095" y="2834"/>
                  </a:lnTo>
                  <a:lnTo>
                    <a:pt x="4057" y="2736"/>
                  </a:lnTo>
                  <a:lnTo>
                    <a:pt x="4016" y="2640"/>
                  </a:lnTo>
                  <a:lnTo>
                    <a:pt x="3972" y="2544"/>
                  </a:lnTo>
                  <a:lnTo>
                    <a:pt x="3928" y="2448"/>
                  </a:lnTo>
                  <a:lnTo>
                    <a:pt x="3880" y="2354"/>
                  </a:lnTo>
                  <a:lnTo>
                    <a:pt x="3830" y="2262"/>
                  </a:lnTo>
                  <a:lnTo>
                    <a:pt x="3778" y="2170"/>
                  </a:lnTo>
                  <a:lnTo>
                    <a:pt x="3724" y="2077"/>
                  </a:lnTo>
                  <a:lnTo>
                    <a:pt x="3667" y="1989"/>
                  </a:lnTo>
                  <a:lnTo>
                    <a:pt x="3609" y="1901"/>
                  </a:lnTo>
                  <a:lnTo>
                    <a:pt x="3548" y="1814"/>
                  </a:lnTo>
                  <a:lnTo>
                    <a:pt x="3484" y="1728"/>
                  </a:lnTo>
                  <a:lnTo>
                    <a:pt x="3419" y="1643"/>
                  </a:lnTo>
                  <a:lnTo>
                    <a:pt x="3350" y="1561"/>
                  </a:lnTo>
                  <a:lnTo>
                    <a:pt x="3281" y="1480"/>
                  </a:lnTo>
                  <a:lnTo>
                    <a:pt x="3208" y="1400"/>
                  </a:lnTo>
                  <a:lnTo>
                    <a:pt x="3135" y="1323"/>
                  </a:lnTo>
                  <a:lnTo>
                    <a:pt x="3058" y="1246"/>
                  </a:lnTo>
                  <a:lnTo>
                    <a:pt x="2980" y="1171"/>
                  </a:lnTo>
                  <a:lnTo>
                    <a:pt x="2899" y="1098"/>
                  </a:lnTo>
                  <a:lnTo>
                    <a:pt x="2816" y="1027"/>
                  </a:lnTo>
                  <a:lnTo>
                    <a:pt x="2732" y="956"/>
                  </a:lnTo>
                  <a:lnTo>
                    <a:pt x="2644" y="889"/>
                  </a:lnTo>
                  <a:lnTo>
                    <a:pt x="2555" y="823"/>
                  </a:lnTo>
                  <a:lnTo>
                    <a:pt x="2465" y="760"/>
                  </a:lnTo>
                  <a:lnTo>
                    <a:pt x="2371" y="699"/>
                  </a:lnTo>
                  <a:lnTo>
                    <a:pt x="2277" y="639"/>
                  </a:lnTo>
                  <a:lnTo>
                    <a:pt x="2179" y="582"/>
                  </a:lnTo>
                  <a:lnTo>
                    <a:pt x="2054" y="512"/>
                  </a:lnTo>
                  <a:lnTo>
                    <a:pt x="1926" y="447"/>
                  </a:lnTo>
                  <a:lnTo>
                    <a:pt x="1797" y="386"/>
                  </a:lnTo>
                  <a:lnTo>
                    <a:pt x="1666" y="330"/>
                  </a:lnTo>
                  <a:lnTo>
                    <a:pt x="1534" y="278"/>
                  </a:lnTo>
                  <a:lnTo>
                    <a:pt x="1399" y="230"/>
                  </a:lnTo>
                  <a:lnTo>
                    <a:pt x="1263" y="186"/>
                  </a:lnTo>
                  <a:lnTo>
                    <a:pt x="1127" y="148"/>
                  </a:lnTo>
                  <a:lnTo>
                    <a:pt x="989" y="113"/>
                  </a:lnTo>
                  <a:lnTo>
                    <a:pt x="850" y="82"/>
                  </a:lnTo>
                  <a:lnTo>
                    <a:pt x="710" y="57"/>
                  </a:lnTo>
                  <a:lnTo>
                    <a:pt x="570" y="36"/>
                  </a:lnTo>
                  <a:lnTo>
                    <a:pt x="428" y="21"/>
                  </a:lnTo>
                  <a:lnTo>
                    <a:pt x="286" y="9"/>
                  </a:lnTo>
                  <a:lnTo>
                    <a:pt x="142" y="2"/>
                  </a:lnTo>
                  <a:lnTo>
                    <a:pt x="0" y="0"/>
                  </a:lnTo>
                  <a:lnTo>
                    <a:pt x="0" y="1094"/>
                  </a:lnTo>
                  <a:lnTo>
                    <a:pt x="84" y="1094"/>
                  </a:lnTo>
                  <a:lnTo>
                    <a:pt x="169" y="1098"/>
                  </a:lnTo>
                  <a:lnTo>
                    <a:pt x="251" y="1104"/>
                  </a:lnTo>
                  <a:lnTo>
                    <a:pt x="334" y="1110"/>
                  </a:lnTo>
                  <a:lnTo>
                    <a:pt x="417" y="1119"/>
                  </a:lnTo>
                  <a:lnTo>
                    <a:pt x="499" y="1131"/>
                  </a:lnTo>
                  <a:lnTo>
                    <a:pt x="580" y="1144"/>
                  </a:lnTo>
                  <a:lnTo>
                    <a:pt x="660" y="1160"/>
                  </a:lnTo>
                  <a:lnTo>
                    <a:pt x="741" y="1177"/>
                  </a:lnTo>
                  <a:lnTo>
                    <a:pt x="820" y="1196"/>
                  </a:lnTo>
                  <a:lnTo>
                    <a:pt x="975" y="1240"/>
                  </a:lnTo>
                  <a:lnTo>
                    <a:pt x="1127" y="1292"/>
                  </a:lnTo>
                  <a:lnTo>
                    <a:pt x="1277" y="1352"/>
                  </a:lnTo>
                  <a:lnTo>
                    <a:pt x="1423" y="1417"/>
                  </a:lnTo>
                  <a:lnTo>
                    <a:pt x="1563" y="1490"/>
                  </a:lnTo>
                  <a:lnTo>
                    <a:pt x="1701" y="1569"/>
                  </a:lnTo>
                  <a:lnTo>
                    <a:pt x="1833" y="1655"/>
                  </a:lnTo>
                  <a:lnTo>
                    <a:pt x="1962" y="1745"/>
                  </a:lnTo>
                  <a:lnTo>
                    <a:pt x="2087" y="1843"/>
                  </a:lnTo>
                  <a:lnTo>
                    <a:pt x="2206" y="1947"/>
                  </a:lnTo>
                  <a:lnTo>
                    <a:pt x="2319" y="2054"/>
                  </a:lnTo>
                  <a:lnTo>
                    <a:pt x="2429" y="2170"/>
                  </a:lnTo>
                  <a:lnTo>
                    <a:pt x="2532" y="2289"/>
                  </a:lnTo>
                  <a:lnTo>
                    <a:pt x="2628" y="2412"/>
                  </a:lnTo>
                  <a:lnTo>
                    <a:pt x="2720" y="2540"/>
                  </a:lnTo>
                  <a:lnTo>
                    <a:pt x="2805" y="2675"/>
                  </a:lnTo>
                  <a:lnTo>
                    <a:pt x="2885" y="2811"/>
                  </a:lnTo>
                  <a:lnTo>
                    <a:pt x="2956" y="2953"/>
                  </a:lnTo>
                  <a:lnTo>
                    <a:pt x="3024" y="3097"/>
                  </a:lnTo>
                  <a:lnTo>
                    <a:pt x="3081" y="3247"/>
                  </a:lnTo>
                  <a:lnTo>
                    <a:pt x="3133" y="3399"/>
                  </a:lnTo>
                  <a:lnTo>
                    <a:pt x="3177" y="3556"/>
                  </a:lnTo>
                  <a:lnTo>
                    <a:pt x="3196" y="3635"/>
                  </a:lnTo>
                  <a:lnTo>
                    <a:pt x="3214" y="3713"/>
                  </a:lnTo>
                  <a:lnTo>
                    <a:pt x="3229" y="3794"/>
                  </a:lnTo>
                  <a:lnTo>
                    <a:pt x="3243" y="3875"/>
                  </a:lnTo>
                  <a:lnTo>
                    <a:pt x="3254" y="3957"/>
                  </a:lnTo>
                  <a:lnTo>
                    <a:pt x="3264" y="4040"/>
                  </a:lnTo>
                  <a:lnTo>
                    <a:pt x="3271" y="4122"/>
                  </a:lnTo>
                  <a:lnTo>
                    <a:pt x="3277" y="4207"/>
                  </a:lnTo>
                  <a:lnTo>
                    <a:pt x="3279" y="4291"/>
                  </a:lnTo>
                  <a:lnTo>
                    <a:pt x="3281" y="4376"/>
                  </a:lnTo>
                  <a:lnTo>
                    <a:pt x="3279" y="4483"/>
                  </a:lnTo>
                  <a:lnTo>
                    <a:pt x="3273" y="4589"/>
                  </a:lnTo>
                  <a:lnTo>
                    <a:pt x="3266" y="4697"/>
                  </a:lnTo>
                  <a:lnTo>
                    <a:pt x="3252" y="4802"/>
                  </a:lnTo>
                  <a:lnTo>
                    <a:pt x="3237" y="4908"/>
                  </a:lnTo>
                  <a:lnTo>
                    <a:pt x="3218" y="5013"/>
                  </a:lnTo>
                  <a:lnTo>
                    <a:pt x="3196" y="5119"/>
                  </a:lnTo>
                  <a:lnTo>
                    <a:pt x="3170" y="5221"/>
                  </a:lnTo>
                  <a:lnTo>
                    <a:pt x="3141" y="5325"/>
                  </a:lnTo>
                  <a:lnTo>
                    <a:pt x="3108" y="5426"/>
                  </a:lnTo>
                  <a:lnTo>
                    <a:pt x="3072" y="5526"/>
                  </a:lnTo>
                  <a:lnTo>
                    <a:pt x="3033" y="5626"/>
                  </a:lnTo>
                  <a:lnTo>
                    <a:pt x="2991" y="5724"/>
                  </a:lnTo>
                  <a:lnTo>
                    <a:pt x="2945" y="5820"/>
                  </a:lnTo>
                  <a:lnTo>
                    <a:pt x="2897" y="5916"/>
                  </a:lnTo>
                  <a:lnTo>
                    <a:pt x="2845" y="6010"/>
                  </a:lnTo>
                  <a:lnTo>
                    <a:pt x="3794" y="6555"/>
                  </a:lnTo>
                  <a:close/>
                </a:path>
              </a:pathLst>
            </a:custGeom>
            <a:solidFill>
              <a:srgbClr val="32BC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4657725" y="1098550"/>
              <a:ext cx="6483351" cy="6948489"/>
            </a:xfrm>
            <a:custGeom>
              <a:avLst/>
              <a:gdLst>
                <a:gd name="T0" fmla="*/ 3928 w 8169"/>
                <a:gd name="T1" fmla="*/ 23 h 8752"/>
                <a:gd name="T2" fmla="*/ 3386 w 8169"/>
                <a:gd name="T3" fmla="*/ 111 h 8752"/>
                <a:gd name="T4" fmla="*/ 2870 w 8169"/>
                <a:gd name="T5" fmla="*/ 265 h 8752"/>
                <a:gd name="T6" fmla="*/ 2382 w 8169"/>
                <a:gd name="T7" fmla="*/ 478 h 8752"/>
                <a:gd name="T8" fmla="*/ 1927 w 8169"/>
                <a:gd name="T9" fmla="*/ 747 h 8752"/>
                <a:gd name="T10" fmla="*/ 1432 w 8169"/>
                <a:gd name="T11" fmla="*/ 1136 h 8752"/>
                <a:gd name="T12" fmla="*/ 867 w 8169"/>
                <a:gd name="T13" fmla="*/ 1757 h 8752"/>
                <a:gd name="T14" fmla="*/ 579 w 8169"/>
                <a:gd name="T15" fmla="*/ 2196 h 8752"/>
                <a:gd name="T16" fmla="*/ 343 w 8169"/>
                <a:gd name="T17" fmla="*/ 2673 h 8752"/>
                <a:gd name="T18" fmla="*/ 165 w 8169"/>
                <a:gd name="T19" fmla="*/ 3178 h 8752"/>
                <a:gd name="T20" fmla="*/ 49 w 8169"/>
                <a:gd name="T21" fmla="*/ 3710 h 8752"/>
                <a:gd name="T22" fmla="*/ 0 w 8169"/>
                <a:gd name="T23" fmla="*/ 4263 h 8752"/>
                <a:gd name="T24" fmla="*/ 21 w 8169"/>
                <a:gd name="T25" fmla="*/ 4823 h 8752"/>
                <a:gd name="T26" fmla="*/ 111 w 8169"/>
                <a:gd name="T27" fmla="*/ 5363 h 8752"/>
                <a:gd name="T28" fmla="*/ 265 w 8169"/>
                <a:gd name="T29" fmla="*/ 5880 h 8752"/>
                <a:gd name="T30" fmla="*/ 478 w 8169"/>
                <a:gd name="T31" fmla="*/ 6367 h 8752"/>
                <a:gd name="T32" fmla="*/ 746 w 8169"/>
                <a:gd name="T33" fmla="*/ 6822 h 8752"/>
                <a:gd name="T34" fmla="*/ 1136 w 8169"/>
                <a:gd name="T35" fmla="*/ 7318 h 8752"/>
                <a:gd name="T36" fmla="*/ 1756 w 8169"/>
                <a:gd name="T37" fmla="*/ 7882 h 8752"/>
                <a:gd name="T38" fmla="*/ 2196 w 8169"/>
                <a:gd name="T39" fmla="*/ 8172 h 8752"/>
                <a:gd name="T40" fmla="*/ 2672 w 8169"/>
                <a:gd name="T41" fmla="*/ 8409 h 8752"/>
                <a:gd name="T42" fmla="*/ 3177 w 8169"/>
                <a:gd name="T43" fmla="*/ 8585 h 8752"/>
                <a:gd name="T44" fmla="*/ 3709 w 8169"/>
                <a:gd name="T45" fmla="*/ 8700 h 8752"/>
                <a:gd name="T46" fmla="*/ 4262 w 8169"/>
                <a:gd name="T47" fmla="*/ 8750 h 8752"/>
                <a:gd name="T48" fmla="*/ 4955 w 8169"/>
                <a:gd name="T49" fmla="*/ 8714 h 8752"/>
                <a:gd name="T50" fmla="*/ 5655 w 8169"/>
                <a:gd name="T51" fmla="*/ 8560 h 8752"/>
                <a:gd name="T52" fmla="*/ 6316 w 8169"/>
                <a:gd name="T53" fmla="*/ 8297 h 8752"/>
                <a:gd name="T54" fmla="*/ 6923 w 8169"/>
                <a:gd name="T55" fmla="*/ 7932 h 8752"/>
                <a:gd name="T56" fmla="*/ 7466 w 8169"/>
                <a:gd name="T57" fmla="*/ 7471 h 8752"/>
                <a:gd name="T58" fmla="*/ 7930 w 8169"/>
                <a:gd name="T59" fmla="*/ 6924 h 8752"/>
                <a:gd name="T60" fmla="*/ 7132 w 8169"/>
                <a:gd name="T61" fmla="*/ 6154 h 8752"/>
                <a:gd name="T62" fmla="*/ 6606 w 8169"/>
                <a:gd name="T63" fmla="*/ 6784 h 8752"/>
                <a:gd name="T64" fmla="*/ 5961 w 8169"/>
                <a:gd name="T65" fmla="*/ 7249 h 8752"/>
                <a:gd name="T66" fmla="*/ 5231 w 8169"/>
                <a:gd name="T67" fmla="*/ 7544 h 8752"/>
                <a:gd name="T68" fmla="*/ 4452 w 8169"/>
                <a:gd name="T69" fmla="*/ 7658 h 8752"/>
                <a:gd name="T70" fmla="*/ 4054 w 8169"/>
                <a:gd name="T71" fmla="*/ 7642 h 8752"/>
                <a:gd name="T72" fmla="*/ 3659 w 8169"/>
                <a:gd name="T73" fmla="*/ 7579 h 8752"/>
                <a:gd name="T74" fmla="*/ 3269 w 8169"/>
                <a:gd name="T75" fmla="*/ 7466 h 8752"/>
                <a:gd name="T76" fmla="*/ 2889 w 8169"/>
                <a:gd name="T77" fmla="*/ 7302 h 8752"/>
                <a:gd name="T78" fmla="*/ 2325 w 8169"/>
                <a:gd name="T79" fmla="*/ 6940 h 8752"/>
                <a:gd name="T80" fmla="*/ 1760 w 8169"/>
                <a:gd name="T81" fmla="*/ 6362 h 8752"/>
                <a:gd name="T82" fmla="*/ 1363 w 8169"/>
                <a:gd name="T83" fmla="*/ 5678 h 8752"/>
                <a:gd name="T84" fmla="*/ 1138 w 8169"/>
                <a:gd name="T85" fmla="*/ 4923 h 8752"/>
                <a:gd name="T86" fmla="*/ 1094 w 8169"/>
                <a:gd name="T87" fmla="*/ 4293 h 8752"/>
                <a:gd name="T88" fmla="*/ 1127 w 8169"/>
                <a:gd name="T89" fmla="*/ 3898 h 8752"/>
                <a:gd name="T90" fmla="*/ 1211 w 8169"/>
                <a:gd name="T91" fmla="*/ 3502 h 8752"/>
                <a:gd name="T92" fmla="*/ 1343 w 8169"/>
                <a:gd name="T93" fmla="*/ 3116 h 8752"/>
                <a:gd name="T94" fmla="*/ 1530 w 8169"/>
                <a:gd name="T95" fmla="*/ 2740 h 8752"/>
                <a:gd name="T96" fmla="*/ 1839 w 8169"/>
                <a:gd name="T97" fmla="*/ 2292 h 8752"/>
                <a:gd name="T98" fmla="*/ 2211 w 8169"/>
                <a:gd name="T99" fmla="*/ 1906 h 8752"/>
                <a:gd name="T100" fmla="*/ 2639 w 8169"/>
                <a:gd name="T101" fmla="*/ 1590 h 8752"/>
                <a:gd name="T102" fmla="*/ 3112 w 8169"/>
                <a:gd name="T103" fmla="*/ 1346 h 8752"/>
                <a:gd name="T104" fmla="*/ 3620 w 8169"/>
                <a:gd name="T105" fmla="*/ 1181 h 8752"/>
                <a:gd name="T106" fmla="*/ 4156 w 8169"/>
                <a:gd name="T107" fmla="*/ 1100 h 8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9" h="8752">
                  <a:moveTo>
                    <a:pt x="4375" y="0"/>
                  </a:moveTo>
                  <a:lnTo>
                    <a:pt x="4262" y="2"/>
                  </a:lnTo>
                  <a:lnTo>
                    <a:pt x="4148" y="5"/>
                  </a:lnTo>
                  <a:lnTo>
                    <a:pt x="4037" y="13"/>
                  </a:lnTo>
                  <a:lnTo>
                    <a:pt x="3928" y="23"/>
                  </a:lnTo>
                  <a:lnTo>
                    <a:pt x="3816" y="34"/>
                  </a:lnTo>
                  <a:lnTo>
                    <a:pt x="3709" y="50"/>
                  </a:lnTo>
                  <a:lnTo>
                    <a:pt x="3599" y="67"/>
                  </a:lnTo>
                  <a:lnTo>
                    <a:pt x="3492" y="88"/>
                  </a:lnTo>
                  <a:lnTo>
                    <a:pt x="3386" y="111"/>
                  </a:lnTo>
                  <a:lnTo>
                    <a:pt x="3281" y="138"/>
                  </a:lnTo>
                  <a:lnTo>
                    <a:pt x="3177" y="165"/>
                  </a:lnTo>
                  <a:lnTo>
                    <a:pt x="3073" y="196"/>
                  </a:lnTo>
                  <a:lnTo>
                    <a:pt x="2972" y="230"/>
                  </a:lnTo>
                  <a:lnTo>
                    <a:pt x="2870" y="265"/>
                  </a:lnTo>
                  <a:lnTo>
                    <a:pt x="2770" y="303"/>
                  </a:lnTo>
                  <a:lnTo>
                    <a:pt x="2672" y="343"/>
                  </a:lnTo>
                  <a:lnTo>
                    <a:pt x="2574" y="386"/>
                  </a:lnTo>
                  <a:lnTo>
                    <a:pt x="2478" y="432"/>
                  </a:lnTo>
                  <a:lnTo>
                    <a:pt x="2382" y="478"/>
                  </a:lnTo>
                  <a:lnTo>
                    <a:pt x="2288" y="528"/>
                  </a:lnTo>
                  <a:lnTo>
                    <a:pt x="2196" y="580"/>
                  </a:lnTo>
                  <a:lnTo>
                    <a:pt x="2106" y="633"/>
                  </a:lnTo>
                  <a:lnTo>
                    <a:pt x="2015" y="689"/>
                  </a:lnTo>
                  <a:lnTo>
                    <a:pt x="1927" y="747"/>
                  </a:lnTo>
                  <a:lnTo>
                    <a:pt x="1841" y="806"/>
                  </a:lnTo>
                  <a:lnTo>
                    <a:pt x="1756" y="870"/>
                  </a:lnTo>
                  <a:lnTo>
                    <a:pt x="1674" y="933"/>
                  </a:lnTo>
                  <a:lnTo>
                    <a:pt x="1591" y="998"/>
                  </a:lnTo>
                  <a:lnTo>
                    <a:pt x="1432" y="1136"/>
                  </a:lnTo>
                  <a:lnTo>
                    <a:pt x="1280" y="1280"/>
                  </a:lnTo>
                  <a:lnTo>
                    <a:pt x="1136" y="1432"/>
                  </a:lnTo>
                  <a:lnTo>
                    <a:pt x="998" y="1592"/>
                  </a:lnTo>
                  <a:lnTo>
                    <a:pt x="933" y="1674"/>
                  </a:lnTo>
                  <a:lnTo>
                    <a:pt x="867" y="1757"/>
                  </a:lnTo>
                  <a:lnTo>
                    <a:pt x="806" y="1843"/>
                  </a:lnTo>
                  <a:lnTo>
                    <a:pt x="746" y="1930"/>
                  </a:lnTo>
                  <a:lnTo>
                    <a:pt x="689" y="2016"/>
                  </a:lnTo>
                  <a:lnTo>
                    <a:pt x="633" y="2106"/>
                  </a:lnTo>
                  <a:lnTo>
                    <a:pt x="579" y="2196"/>
                  </a:lnTo>
                  <a:lnTo>
                    <a:pt x="528" y="2289"/>
                  </a:lnTo>
                  <a:lnTo>
                    <a:pt x="478" y="2383"/>
                  </a:lnTo>
                  <a:lnTo>
                    <a:pt x="430" y="2479"/>
                  </a:lnTo>
                  <a:lnTo>
                    <a:pt x="385" y="2575"/>
                  </a:lnTo>
                  <a:lnTo>
                    <a:pt x="343" y="2673"/>
                  </a:lnTo>
                  <a:lnTo>
                    <a:pt x="303" y="2771"/>
                  </a:lnTo>
                  <a:lnTo>
                    <a:pt x="265" y="2870"/>
                  </a:lnTo>
                  <a:lnTo>
                    <a:pt x="228" y="2972"/>
                  </a:lnTo>
                  <a:lnTo>
                    <a:pt x="195" y="3074"/>
                  </a:lnTo>
                  <a:lnTo>
                    <a:pt x="165" y="3178"/>
                  </a:lnTo>
                  <a:lnTo>
                    <a:pt x="136" y="3281"/>
                  </a:lnTo>
                  <a:lnTo>
                    <a:pt x="111" y="3387"/>
                  </a:lnTo>
                  <a:lnTo>
                    <a:pt x="88" y="3493"/>
                  </a:lnTo>
                  <a:lnTo>
                    <a:pt x="67" y="3600"/>
                  </a:lnTo>
                  <a:lnTo>
                    <a:pt x="49" y="3710"/>
                  </a:lnTo>
                  <a:lnTo>
                    <a:pt x="34" y="3817"/>
                  </a:lnTo>
                  <a:lnTo>
                    <a:pt x="21" y="3929"/>
                  </a:lnTo>
                  <a:lnTo>
                    <a:pt x="11" y="4038"/>
                  </a:lnTo>
                  <a:lnTo>
                    <a:pt x="5" y="4149"/>
                  </a:lnTo>
                  <a:lnTo>
                    <a:pt x="0" y="4263"/>
                  </a:lnTo>
                  <a:lnTo>
                    <a:pt x="0" y="4376"/>
                  </a:lnTo>
                  <a:lnTo>
                    <a:pt x="0" y="4487"/>
                  </a:lnTo>
                  <a:lnTo>
                    <a:pt x="5" y="4601"/>
                  </a:lnTo>
                  <a:lnTo>
                    <a:pt x="11" y="4712"/>
                  </a:lnTo>
                  <a:lnTo>
                    <a:pt x="21" y="4823"/>
                  </a:lnTo>
                  <a:lnTo>
                    <a:pt x="34" y="4933"/>
                  </a:lnTo>
                  <a:lnTo>
                    <a:pt x="49" y="5042"/>
                  </a:lnTo>
                  <a:lnTo>
                    <a:pt x="67" y="5150"/>
                  </a:lnTo>
                  <a:lnTo>
                    <a:pt x="88" y="5257"/>
                  </a:lnTo>
                  <a:lnTo>
                    <a:pt x="111" y="5363"/>
                  </a:lnTo>
                  <a:lnTo>
                    <a:pt x="136" y="5469"/>
                  </a:lnTo>
                  <a:lnTo>
                    <a:pt x="165" y="5574"/>
                  </a:lnTo>
                  <a:lnTo>
                    <a:pt x="195" y="5676"/>
                  </a:lnTo>
                  <a:lnTo>
                    <a:pt x="228" y="5780"/>
                  </a:lnTo>
                  <a:lnTo>
                    <a:pt x="265" y="5880"/>
                  </a:lnTo>
                  <a:lnTo>
                    <a:pt x="303" y="5979"/>
                  </a:lnTo>
                  <a:lnTo>
                    <a:pt x="343" y="6079"/>
                  </a:lnTo>
                  <a:lnTo>
                    <a:pt x="385" y="6177"/>
                  </a:lnTo>
                  <a:lnTo>
                    <a:pt x="430" y="6273"/>
                  </a:lnTo>
                  <a:lnTo>
                    <a:pt x="478" y="6367"/>
                  </a:lnTo>
                  <a:lnTo>
                    <a:pt x="528" y="6461"/>
                  </a:lnTo>
                  <a:lnTo>
                    <a:pt x="579" y="6554"/>
                  </a:lnTo>
                  <a:lnTo>
                    <a:pt x="633" y="6644"/>
                  </a:lnTo>
                  <a:lnTo>
                    <a:pt x="689" y="6734"/>
                  </a:lnTo>
                  <a:lnTo>
                    <a:pt x="746" y="6822"/>
                  </a:lnTo>
                  <a:lnTo>
                    <a:pt x="806" y="6909"/>
                  </a:lnTo>
                  <a:lnTo>
                    <a:pt x="867" y="6993"/>
                  </a:lnTo>
                  <a:lnTo>
                    <a:pt x="933" y="7078"/>
                  </a:lnTo>
                  <a:lnTo>
                    <a:pt x="998" y="7158"/>
                  </a:lnTo>
                  <a:lnTo>
                    <a:pt x="1136" y="7318"/>
                  </a:lnTo>
                  <a:lnTo>
                    <a:pt x="1280" y="7470"/>
                  </a:lnTo>
                  <a:lnTo>
                    <a:pt x="1432" y="7615"/>
                  </a:lnTo>
                  <a:lnTo>
                    <a:pt x="1591" y="7752"/>
                  </a:lnTo>
                  <a:lnTo>
                    <a:pt x="1674" y="7819"/>
                  </a:lnTo>
                  <a:lnTo>
                    <a:pt x="1756" y="7882"/>
                  </a:lnTo>
                  <a:lnTo>
                    <a:pt x="1841" y="7944"/>
                  </a:lnTo>
                  <a:lnTo>
                    <a:pt x="1927" y="8003"/>
                  </a:lnTo>
                  <a:lnTo>
                    <a:pt x="2015" y="8063"/>
                  </a:lnTo>
                  <a:lnTo>
                    <a:pt x="2106" y="8119"/>
                  </a:lnTo>
                  <a:lnTo>
                    <a:pt x="2196" y="8172"/>
                  </a:lnTo>
                  <a:lnTo>
                    <a:pt x="2288" y="8224"/>
                  </a:lnTo>
                  <a:lnTo>
                    <a:pt x="2382" y="8272"/>
                  </a:lnTo>
                  <a:lnTo>
                    <a:pt x="2478" y="8320"/>
                  </a:lnTo>
                  <a:lnTo>
                    <a:pt x="2574" y="8364"/>
                  </a:lnTo>
                  <a:lnTo>
                    <a:pt x="2672" y="8409"/>
                  </a:lnTo>
                  <a:lnTo>
                    <a:pt x="2770" y="8449"/>
                  </a:lnTo>
                  <a:lnTo>
                    <a:pt x="2870" y="8485"/>
                  </a:lnTo>
                  <a:lnTo>
                    <a:pt x="2972" y="8522"/>
                  </a:lnTo>
                  <a:lnTo>
                    <a:pt x="3073" y="8554"/>
                  </a:lnTo>
                  <a:lnTo>
                    <a:pt x="3177" y="8585"/>
                  </a:lnTo>
                  <a:lnTo>
                    <a:pt x="3281" y="8614"/>
                  </a:lnTo>
                  <a:lnTo>
                    <a:pt x="3386" y="8639"/>
                  </a:lnTo>
                  <a:lnTo>
                    <a:pt x="3492" y="8662"/>
                  </a:lnTo>
                  <a:lnTo>
                    <a:pt x="3599" y="8683"/>
                  </a:lnTo>
                  <a:lnTo>
                    <a:pt x="3709" y="8700"/>
                  </a:lnTo>
                  <a:lnTo>
                    <a:pt x="3816" y="8716"/>
                  </a:lnTo>
                  <a:lnTo>
                    <a:pt x="3928" y="8729"/>
                  </a:lnTo>
                  <a:lnTo>
                    <a:pt x="4037" y="8739"/>
                  </a:lnTo>
                  <a:lnTo>
                    <a:pt x="4148" y="8746"/>
                  </a:lnTo>
                  <a:lnTo>
                    <a:pt x="4262" y="8750"/>
                  </a:lnTo>
                  <a:lnTo>
                    <a:pt x="4375" y="8752"/>
                  </a:lnTo>
                  <a:lnTo>
                    <a:pt x="4521" y="8748"/>
                  </a:lnTo>
                  <a:lnTo>
                    <a:pt x="4667" y="8743"/>
                  </a:lnTo>
                  <a:lnTo>
                    <a:pt x="4811" y="8729"/>
                  </a:lnTo>
                  <a:lnTo>
                    <a:pt x="4955" y="8714"/>
                  </a:lnTo>
                  <a:lnTo>
                    <a:pt x="5097" y="8691"/>
                  </a:lnTo>
                  <a:lnTo>
                    <a:pt x="5239" y="8666"/>
                  </a:lnTo>
                  <a:lnTo>
                    <a:pt x="5379" y="8635"/>
                  </a:lnTo>
                  <a:lnTo>
                    <a:pt x="5517" y="8599"/>
                  </a:lnTo>
                  <a:lnTo>
                    <a:pt x="5655" y="8560"/>
                  </a:lnTo>
                  <a:lnTo>
                    <a:pt x="5792" y="8516"/>
                  </a:lnTo>
                  <a:lnTo>
                    <a:pt x="5924" y="8468"/>
                  </a:lnTo>
                  <a:lnTo>
                    <a:pt x="6057" y="8414"/>
                  </a:lnTo>
                  <a:lnTo>
                    <a:pt x="6187" y="8359"/>
                  </a:lnTo>
                  <a:lnTo>
                    <a:pt x="6316" y="8297"/>
                  </a:lnTo>
                  <a:lnTo>
                    <a:pt x="6443" y="8232"/>
                  </a:lnTo>
                  <a:lnTo>
                    <a:pt x="6565" y="8163"/>
                  </a:lnTo>
                  <a:lnTo>
                    <a:pt x="6686" y="8090"/>
                  </a:lnTo>
                  <a:lnTo>
                    <a:pt x="6807" y="8013"/>
                  </a:lnTo>
                  <a:lnTo>
                    <a:pt x="6923" y="7932"/>
                  </a:lnTo>
                  <a:lnTo>
                    <a:pt x="7038" y="7848"/>
                  </a:lnTo>
                  <a:lnTo>
                    <a:pt x="7149" y="7759"/>
                  </a:lnTo>
                  <a:lnTo>
                    <a:pt x="7259" y="7667"/>
                  </a:lnTo>
                  <a:lnTo>
                    <a:pt x="7364" y="7571"/>
                  </a:lnTo>
                  <a:lnTo>
                    <a:pt x="7466" y="7471"/>
                  </a:lnTo>
                  <a:lnTo>
                    <a:pt x="7566" y="7370"/>
                  </a:lnTo>
                  <a:lnTo>
                    <a:pt x="7662" y="7262"/>
                  </a:lnTo>
                  <a:lnTo>
                    <a:pt x="7756" y="7153"/>
                  </a:lnTo>
                  <a:lnTo>
                    <a:pt x="7844" y="7039"/>
                  </a:lnTo>
                  <a:lnTo>
                    <a:pt x="7930" y="6924"/>
                  </a:lnTo>
                  <a:lnTo>
                    <a:pt x="8013" y="6805"/>
                  </a:lnTo>
                  <a:lnTo>
                    <a:pt x="8094" y="6682"/>
                  </a:lnTo>
                  <a:lnTo>
                    <a:pt x="8169" y="6555"/>
                  </a:lnTo>
                  <a:lnTo>
                    <a:pt x="7220" y="6010"/>
                  </a:lnTo>
                  <a:lnTo>
                    <a:pt x="7132" y="6154"/>
                  </a:lnTo>
                  <a:lnTo>
                    <a:pt x="7038" y="6292"/>
                  </a:lnTo>
                  <a:lnTo>
                    <a:pt x="6938" y="6425"/>
                  </a:lnTo>
                  <a:lnTo>
                    <a:pt x="6832" y="6552"/>
                  </a:lnTo>
                  <a:lnTo>
                    <a:pt x="6721" y="6671"/>
                  </a:lnTo>
                  <a:lnTo>
                    <a:pt x="6606" y="6784"/>
                  </a:lnTo>
                  <a:lnTo>
                    <a:pt x="6485" y="6890"/>
                  </a:lnTo>
                  <a:lnTo>
                    <a:pt x="6360" y="6989"/>
                  </a:lnTo>
                  <a:lnTo>
                    <a:pt x="6229" y="7084"/>
                  </a:lnTo>
                  <a:lnTo>
                    <a:pt x="6097" y="7170"/>
                  </a:lnTo>
                  <a:lnTo>
                    <a:pt x="5961" y="7249"/>
                  </a:lnTo>
                  <a:lnTo>
                    <a:pt x="5819" y="7322"/>
                  </a:lnTo>
                  <a:lnTo>
                    <a:pt x="5677" y="7389"/>
                  </a:lnTo>
                  <a:lnTo>
                    <a:pt x="5531" y="7446"/>
                  </a:lnTo>
                  <a:lnTo>
                    <a:pt x="5381" y="7500"/>
                  </a:lnTo>
                  <a:lnTo>
                    <a:pt x="5231" y="7544"/>
                  </a:lnTo>
                  <a:lnTo>
                    <a:pt x="5078" y="7581"/>
                  </a:lnTo>
                  <a:lnTo>
                    <a:pt x="4922" y="7612"/>
                  </a:lnTo>
                  <a:lnTo>
                    <a:pt x="4767" y="7635"/>
                  </a:lnTo>
                  <a:lnTo>
                    <a:pt x="4609" y="7650"/>
                  </a:lnTo>
                  <a:lnTo>
                    <a:pt x="4452" y="7658"/>
                  </a:lnTo>
                  <a:lnTo>
                    <a:pt x="4373" y="7658"/>
                  </a:lnTo>
                  <a:lnTo>
                    <a:pt x="4292" y="7658"/>
                  </a:lnTo>
                  <a:lnTo>
                    <a:pt x="4214" y="7654"/>
                  </a:lnTo>
                  <a:lnTo>
                    <a:pt x="4135" y="7650"/>
                  </a:lnTo>
                  <a:lnTo>
                    <a:pt x="4054" y="7642"/>
                  </a:lnTo>
                  <a:lnTo>
                    <a:pt x="3976" y="7635"/>
                  </a:lnTo>
                  <a:lnTo>
                    <a:pt x="3897" y="7623"/>
                  </a:lnTo>
                  <a:lnTo>
                    <a:pt x="3816" y="7612"/>
                  </a:lnTo>
                  <a:lnTo>
                    <a:pt x="3738" y="7596"/>
                  </a:lnTo>
                  <a:lnTo>
                    <a:pt x="3659" y="7579"/>
                  </a:lnTo>
                  <a:lnTo>
                    <a:pt x="3580" y="7562"/>
                  </a:lnTo>
                  <a:lnTo>
                    <a:pt x="3501" y="7541"/>
                  </a:lnTo>
                  <a:lnTo>
                    <a:pt x="3425" y="7518"/>
                  </a:lnTo>
                  <a:lnTo>
                    <a:pt x="3346" y="7493"/>
                  </a:lnTo>
                  <a:lnTo>
                    <a:pt x="3269" y="7466"/>
                  </a:lnTo>
                  <a:lnTo>
                    <a:pt x="3192" y="7437"/>
                  </a:lnTo>
                  <a:lnTo>
                    <a:pt x="3115" y="7406"/>
                  </a:lnTo>
                  <a:lnTo>
                    <a:pt x="3039" y="7374"/>
                  </a:lnTo>
                  <a:lnTo>
                    <a:pt x="2964" y="7339"/>
                  </a:lnTo>
                  <a:lnTo>
                    <a:pt x="2889" y="7302"/>
                  </a:lnTo>
                  <a:lnTo>
                    <a:pt x="2814" y="7262"/>
                  </a:lnTo>
                  <a:lnTo>
                    <a:pt x="2739" y="7222"/>
                  </a:lnTo>
                  <a:lnTo>
                    <a:pt x="2595" y="7133"/>
                  </a:lnTo>
                  <a:lnTo>
                    <a:pt x="2457" y="7039"/>
                  </a:lnTo>
                  <a:lnTo>
                    <a:pt x="2325" y="6940"/>
                  </a:lnTo>
                  <a:lnTo>
                    <a:pt x="2200" y="6834"/>
                  </a:lnTo>
                  <a:lnTo>
                    <a:pt x="2081" y="6723"/>
                  </a:lnTo>
                  <a:lnTo>
                    <a:pt x="1967" y="6607"/>
                  </a:lnTo>
                  <a:lnTo>
                    <a:pt x="1860" y="6486"/>
                  </a:lnTo>
                  <a:lnTo>
                    <a:pt x="1760" y="6362"/>
                  </a:lnTo>
                  <a:lnTo>
                    <a:pt x="1668" y="6231"/>
                  </a:lnTo>
                  <a:lnTo>
                    <a:pt x="1582" y="6098"/>
                  </a:lnTo>
                  <a:lnTo>
                    <a:pt x="1501" y="5962"/>
                  </a:lnTo>
                  <a:lnTo>
                    <a:pt x="1428" y="5820"/>
                  </a:lnTo>
                  <a:lnTo>
                    <a:pt x="1363" y="5678"/>
                  </a:lnTo>
                  <a:lnTo>
                    <a:pt x="1303" y="5532"/>
                  </a:lnTo>
                  <a:lnTo>
                    <a:pt x="1251" y="5382"/>
                  </a:lnTo>
                  <a:lnTo>
                    <a:pt x="1207" y="5232"/>
                  </a:lnTo>
                  <a:lnTo>
                    <a:pt x="1169" y="5079"/>
                  </a:lnTo>
                  <a:lnTo>
                    <a:pt x="1138" y="4923"/>
                  </a:lnTo>
                  <a:lnTo>
                    <a:pt x="1117" y="4768"/>
                  </a:lnTo>
                  <a:lnTo>
                    <a:pt x="1102" y="4610"/>
                  </a:lnTo>
                  <a:lnTo>
                    <a:pt x="1094" y="4453"/>
                  </a:lnTo>
                  <a:lnTo>
                    <a:pt x="1092" y="4374"/>
                  </a:lnTo>
                  <a:lnTo>
                    <a:pt x="1094" y="4293"/>
                  </a:lnTo>
                  <a:lnTo>
                    <a:pt x="1096" y="4215"/>
                  </a:lnTo>
                  <a:lnTo>
                    <a:pt x="1102" y="4136"/>
                  </a:lnTo>
                  <a:lnTo>
                    <a:pt x="1107" y="4055"/>
                  </a:lnTo>
                  <a:lnTo>
                    <a:pt x="1117" y="3977"/>
                  </a:lnTo>
                  <a:lnTo>
                    <a:pt x="1127" y="3898"/>
                  </a:lnTo>
                  <a:lnTo>
                    <a:pt x="1140" y="3817"/>
                  </a:lnTo>
                  <a:lnTo>
                    <a:pt x="1153" y="3738"/>
                  </a:lnTo>
                  <a:lnTo>
                    <a:pt x="1171" y="3660"/>
                  </a:lnTo>
                  <a:lnTo>
                    <a:pt x="1190" y="3581"/>
                  </a:lnTo>
                  <a:lnTo>
                    <a:pt x="1211" y="3502"/>
                  </a:lnTo>
                  <a:lnTo>
                    <a:pt x="1232" y="3425"/>
                  </a:lnTo>
                  <a:lnTo>
                    <a:pt x="1257" y="3347"/>
                  </a:lnTo>
                  <a:lnTo>
                    <a:pt x="1284" y="3270"/>
                  </a:lnTo>
                  <a:lnTo>
                    <a:pt x="1313" y="3193"/>
                  </a:lnTo>
                  <a:lnTo>
                    <a:pt x="1343" y="3116"/>
                  </a:lnTo>
                  <a:lnTo>
                    <a:pt x="1376" y="3039"/>
                  </a:lnTo>
                  <a:lnTo>
                    <a:pt x="1411" y="2965"/>
                  </a:lnTo>
                  <a:lnTo>
                    <a:pt x="1449" y="2890"/>
                  </a:lnTo>
                  <a:lnTo>
                    <a:pt x="1487" y="2815"/>
                  </a:lnTo>
                  <a:lnTo>
                    <a:pt x="1530" y="2740"/>
                  </a:lnTo>
                  <a:lnTo>
                    <a:pt x="1585" y="2646"/>
                  </a:lnTo>
                  <a:lnTo>
                    <a:pt x="1645" y="2554"/>
                  </a:lnTo>
                  <a:lnTo>
                    <a:pt x="1706" y="2463"/>
                  </a:lnTo>
                  <a:lnTo>
                    <a:pt x="1772" y="2377"/>
                  </a:lnTo>
                  <a:lnTo>
                    <a:pt x="1839" y="2292"/>
                  </a:lnTo>
                  <a:lnTo>
                    <a:pt x="1908" y="2210"/>
                  </a:lnTo>
                  <a:lnTo>
                    <a:pt x="1981" y="2131"/>
                  </a:lnTo>
                  <a:lnTo>
                    <a:pt x="2056" y="2052"/>
                  </a:lnTo>
                  <a:lnTo>
                    <a:pt x="2133" y="1979"/>
                  </a:lnTo>
                  <a:lnTo>
                    <a:pt x="2211" y="1906"/>
                  </a:lnTo>
                  <a:lnTo>
                    <a:pt x="2294" y="1837"/>
                  </a:lnTo>
                  <a:lnTo>
                    <a:pt x="2376" y="1772"/>
                  </a:lnTo>
                  <a:lnTo>
                    <a:pt x="2463" y="1709"/>
                  </a:lnTo>
                  <a:lnTo>
                    <a:pt x="2549" y="1647"/>
                  </a:lnTo>
                  <a:lnTo>
                    <a:pt x="2639" y="1590"/>
                  </a:lnTo>
                  <a:lnTo>
                    <a:pt x="2730" y="1534"/>
                  </a:lnTo>
                  <a:lnTo>
                    <a:pt x="2824" y="1482"/>
                  </a:lnTo>
                  <a:lnTo>
                    <a:pt x="2918" y="1434"/>
                  </a:lnTo>
                  <a:lnTo>
                    <a:pt x="3014" y="1388"/>
                  </a:lnTo>
                  <a:lnTo>
                    <a:pt x="3112" y="1346"/>
                  </a:lnTo>
                  <a:lnTo>
                    <a:pt x="3211" y="1307"/>
                  </a:lnTo>
                  <a:lnTo>
                    <a:pt x="3311" y="1271"/>
                  </a:lnTo>
                  <a:lnTo>
                    <a:pt x="3413" y="1238"/>
                  </a:lnTo>
                  <a:lnTo>
                    <a:pt x="3517" y="1208"/>
                  </a:lnTo>
                  <a:lnTo>
                    <a:pt x="3620" y="1181"/>
                  </a:lnTo>
                  <a:lnTo>
                    <a:pt x="3726" y="1158"/>
                  </a:lnTo>
                  <a:lnTo>
                    <a:pt x="3832" y="1138"/>
                  </a:lnTo>
                  <a:lnTo>
                    <a:pt x="3939" y="1123"/>
                  </a:lnTo>
                  <a:lnTo>
                    <a:pt x="4047" y="1110"/>
                  </a:lnTo>
                  <a:lnTo>
                    <a:pt x="4156" y="1100"/>
                  </a:lnTo>
                  <a:lnTo>
                    <a:pt x="4264" y="1096"/>
                  </a:lnTo>
                  <a:lnTo>
                    <a:pt x="4375" y="1094"/>
                  </a:lnTo>
                  <a:lnTo>
                    <a:pt x="4375" y="0"/>
                  </a:lnTo>
                  <a:close/>
                </a:path>
              </a:pathLst>
            </a:custGeom>
            <a:solidFill>
              <a:srgbClr val="FFAA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25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81" y="366185"/>
            <a:ext cx="14631829" cy="1524000"/>
          </a:xfrm>
          <a:effectLst/>
        </p:spPr>
        <p:txBody>
          <a:bodyPr/>
          <a:lstStyle/>
          <a:p>
            <a:r>
              <a:rPr lang="en-US" dirty="0">
                <a:latin typeface="Arial" panose="020B0604020202020204" pitchFamily="34" charset="0"/>
                <a:cs typeface="Arial" panose="020B0604020202020204" pitchFamily="34" charset="0"/>
              </a:rPr>
              <a:t>Problems owners face</a:t>
            </a:r>
          </a:p>
        </p:txBody>
      </p:sp>
      <p:sp>
        <p:nvSpPr>
          <p:cNvPr id="7" name="Content Placeholder 6"/>
          <p:cNvSpPr>
            <a:spLocks noGrp="1"/>
          </p:cNvSpPr>
          <p:nvPr>
            <p:ph idx="1"/>
          </p:nvPr>
        </p:nvSpPr>
        <p:spPr>
          <a:xfrm>
            <a:off x="7305315" y="1390913"/>
            <a:ext cx="3092918" cy="1211934"/>
          </a:xfrm>
          <a:effectLst/>
        </p:spPr>
        <p:txBody>
          <a:bodyPr>
            <a:noAutofit/>
          </a:bodyPr>
          <a:lstStyle/>
          <a:p>
            <a:pPr marL="115888" indent="-9525">
              <a:buNone/>
            </a:pPr>
            <a:r>
              <a:rPr lang="en-US" sz="4400" b="1" dirty="0">
                <a:solidFill>
                  <a:srgbClr val="FFAA11"/>
                </a:solidFill>
              </a:rPr>
              <a:t>30% </a:t>
            </a:r>
            <a:r>
              <a:rPr lang="en-US" dirty="0" smtClean="0">
                <a:solidFill>
                  <a:schemeClr val="accent3"/>
                </a:solidFill>
              </a:rPr>
              <a:t>of construction cost is rework</a:t>
            </a:r>
            <a:r>
              <a:rPr lang="en-US" baseline="30000" dirty="0" smtClean="0">
                <a:solidFill>
                  <a:schemeClr val="accent3"/>
                </a:solidFill>
              </a:rPr>
              <a:t>2</a:t>
            </a:r>
            <a:endParaRPr lang="en-US" dirty="0" smtClean="0">
              <a:solidFill>
                <a:schemeClr val="accent3"/>
              </a:solidFill>
            </a:endParaRPr>
          </a:p>
        </p:txBody>
      </p:sp>
      <p:sp>
        <p:nvSpPr>
          <p:cNvPr id="14" name="TextBox 13"/>
          <p:cNvSpPr txBox="1"/>
          <p:nvPr/>
        </p:nvSpPr>
        <p:spPr>
          <a:xfrm>
            <a:off x="1808252" y="2660248"/>
            <a:ext cx="1745991" cy="461665"/>
          </a:xfrm>
          <a:prstGeom prst="rect">
            <a:avLst/>
          </a:prstGeom>
          <a:noFill/>
          <a:effectLst/>
        </p:spPr>
        <p:txBody>
          <a:bodyPr wrap="none" rtlCol="0">
            <a:noAutofit/>
          </a:bodyPr>
          <a:lstStyle/>
          <a:p>
            <a:pPr algn="ctr"/>
            <a:endParaRPr lang="en-US" sz="1800" dirty="0">
              <a:latin typeface="Arial" panose="020B0604020202020204" pitchFamily="34" charset="0"/>
              <a:cs typeface="Arial" panose="020B0604020202020204" pitchFamily="34" charset="0"/>
            </a:endParaRPr>
          </a:p>
        </p:txBody>
      </p:sp>
      <p:sp>
        <p:nvSpPr>
          <p:cNvPr id="24" name="Content Placeholder 6"/>
          <p:cNvSpPr txBox="1">
            <a:spLocks/>
          </p:cNvSpPr>
          <p:nvPr/>
        </p:nvSpPr>
        <p:spPr>
          <a:xfrm>
            <a:off x="812881" y="1390913"/>
            <a:ext cx="6305234" cy="1211935"/>
          </a:xfrm>
          <a:prstGeom prst="rect">
            <a:avLst/>
          </a:prstGeom>
          <a:effectLst/>
        </p:spPr>
        <p:txBody>
          <a:bodyPr lIns="0" tIns="0" rIns="0" bIns="0">
            <a:noAutofit/>
          </a:bodyPr>
          <a:lstStyle/>
          <a:p>
            <a:pPr marL="115888" marR="0" lvl="0" indent="-9525" defTabSz="456973" rtl="0" eaLnBrk="1" fontAlgn="auto" latinLnBrk="0" hangingPunct="1">
              <a:lnSpc>
                <a:spcPct val="100000"/>
              </a:lnSpc>
              <a:spcBef>
                <a:spcPts val="0"/>
              </a:spcBef>
              <a:spcAft>
                <a:spcPts val="0"/>
              </a:spcAft>
              <a:buClr>
                <a:schemeClr val="accent4">
                  <a:lumMod val="75000"/>
                </a:schemeClr>
              </a:buClr>
              <a:buSzPct val="100000"/>
              <a:buFont typeface="Wingdings" charset="2"/>
              <a:buNone/>
              <a:tabLst/>
              <a:defRPr/>
            </a:pPr>
            <a:r>
              <a:rPr kumimoji="0" lang="en-US" sz="3600" b="0" i="0" u="none" strike="noStrike" kern="1200" cap="none" spc="0" normalizeH="0" baseline="0" noProof="0" dirty="0" smtClean="0">
                <a:ln>
                  <a:noFill/>
                </a:ln>
                <a:solidFill>
                  <a:schemeClr val="accent3"/>
                </a:solidFill>
                <a:effectLst/>
                <a:uLnTx/>
                <a:uFillTx/>
                <a:latin typeface="Arial" panose="020B0604020202020204" pitchFamily="34" charset="0"/>
                <a:cs typeface="Arial" pitchFamily="34" charset="0"/>
              </a:rPr>
              <a:t>Over </a:t>
            </a:r>
            <a:r>
              <a:rPr kumimoji="0" lang="en-US" sz="4400" b="1" i="0" u="none" strike="noStrike" kern="1200" cap="none" spc="0" normalizeH="0" baseline="0" noProof="0" dirty="0" smtClean="0">
                <a:ln>
                  <a:noFill/>
                </a:ln>
                <a:solidFill>
                  <a:srgbClr val="FFAA11"/>
                </a:solidFill>
                <a:effectLst/>
                <a:uLnTx/>
                <a:uFillTx/>
                <a:latin typeface="Arial" panose="020B0604020202020204" pitchFamily="34" charset="0"/>
                <a:cs typeface="Arial" pitchFamily="34" charset="0"/>
              </a:rPr>
              <a:t>60% </a:t>
            </a:r>
            <a:r>
              <a:rPr kumimoji="0" lang="en-US" sz="3600" b="0" i="0" u="none" strike="noStrike" kern="1200" cap="none" spc="0" normalizeH="0" baseline="0" noProof="0" dirty="0" smtClean="0">
                <a:ln>
                  <a:noFill/>
                </a:ln>
                <a:solidFill>
                  <a:schemeClr val="accent3"/>
                </a:solidFill>
                <a:effectLst/>
                <a:uLnTx/>
                <a:uFillTx/>
                <a:latin typeface="Arial" panose="020B0604020202020204" pitchFamily="34" charset="0"/>
                <a:cs typeface="Arial" pitchFamily="34" charset="0"/>
              </a:rPr>
              <a:t>of major capital</a:t>
            </a:r>
            <a:r>
              <a:rPr kumimoji="0" lang="en-US" sz="3600" b="0" i="0" u="none" strike="noStrike" kern="1200" cap="none" spc="0" normalizeH="0" noProof="0" dirty="0" smtClean="0">
                <a:ln>
                  <a:noFill/>
                </a:ln>
                <a:solidFill>
                  <a:schemeClr val="accent3"/>
                </a:solidFill>
                <a:effectLst/>
                <a:uLnTx/>
                <a:uFillTx/>
                <a:latin typeface="Arial" panose="020B0604020202020204" pitchFamily="34" charset="0"/>
                <a:cs typeface="Arial" pitchFamily="34" charset="0"/>
              </a:rPr>
              <a:t> programs fail to meet cost </a:t>
            </a:r>
            <a:br>
              <a:rPr kumimoji="0" lang="en-US" sz="3600" b="0" i="0" u="none" strike="noStrike" kern="1200" cap="none" spc="0" normalizeH="0" noProof="0" dirty="0" smtClean="0">
                <a:ln>
                  <a:noFill/>
                </a:ln>
                <a:solidFill>
                  <a:schemeClr val="accent3"/>
                </a:solidFill>
                <a:effectLst/>
                <a:uLnTx/>
                <a:uFillTx/>
                <a:latin typeface="Arial" panose="020B0604020202020204" pitchFamily="34" charset="0"/>
                <a:cs typeface="Arial" pitchFamily="34" charset="0"/>
              </a:rPr>
            </a:br>
            <a:r>
              <a:rPr kumimoji="0" lang="en-US" sz="3600" b="0" i="0" u="none" strike="noStrike" kern="1200" cap="none" spc="0" normalizeH="0" noProof="0" dirty="0" smtClean="0">
                <a:ln>
                  <a:noFill/>
                </a:ln>
                <a:solidFill>
                  <a:schemeClr val="accent3"/>
                </a:solidFill>
                <a:effectLst/>
                <a:uLnTx/>
                <a:uFillTx/>
                <a:latin typeface="Arial" panose="020B0604020202020204" pitchFamily="34" charset="0"/>
                <a:cs typeface="Arial" pitchFamily="34" charset="0"/>
              </a:rPr>
              <a:t>and schedule targets</a:t>
            </a:r>
            <a:r>
              <a:rPr kumimoji="0" lang="en-US" sz="3600" b="0" i="0" u="none" strike="noStrike" kern="1200" cap="none" spc="0" normalizeH="0" baseline="30000" noProof="0" dirty="0" smtClean="0">
                <a:ln>
                  <a:noFill/>
                </a:ln>
                <a:solidFill>
                  <a:schemeClr val="accent3"/>
                </a:solidFill>
                <a:effectLst/>
                <a:uLnTx/>
                <a:uFillTx/>
                <a:latin typeface="Arial" panose="020B0604020202020204" pitchFamily="34" charset="0"/>
                <a:cs typeface="Arial" pitchFamily="34" charset="0"/>
              </a:rPr>
              <a:t>1</a:t>
            </a:r>
          </a:p>
        </p:txBody>
      </p:sp>
      <p:sp>
        <p:nvSpPr>
          <p:cNvPr id="26" name="Content Placeholder 6"/>
          <p:cNvSpPr txBox="1">
            <a:spLocks/>
          </p:cNvSpPr>
          <p:nvPr/>
        </p:nvSpPr>
        <p:spPr>
          <a:xfrm>
            <a:off x="11928455" y="1390913"/>
            <a:ext cx="3703455" cy="1211934"/>
          </a:xfrm>
          <a:prstGeom prst="rect">
            <a:avLst/>
          </a:prstGeom>
          <a:effectLst/>
        </p:spPr>
        <p:txBody>
          <a:bodyPr lIns="0" tIns="0" rIns="0" bIns="0">
            <a:noAutofit/>
          </a:bodyPr>
          <a:lstStyle/>
          <a:p>
            <a:pPr marL="115888" lvl="0" indent="-9525" defTabSz="456973">
              <a:buClr>
                <a:schemeClr val="accent4">
                  <a:lumMod val="75000"/>
                </a:schemeClr>
              </a:buClr>
              <a:buSzPct val="100000"/>
            </a:pPr>
            <a:r>
              <a:rPr lang="en-US" sz="4400" b="1" dirty="0" smtClean="0">
                <a:solidFill>
                  <a:srgbClr val="FFAA11"/>
                </a:solidFill>
                <a:latin typeface="Arial" panose="020B0604020202020204" pitchFamily="34" charset="0"/>
                <a:cs typeface="Arial" pitchFamily="34" charset="0"/>
              </a:rPr>
              <a:t>55% </a:t>
            </a:r>
            <a:r>
              <a:rPr kumimoji="0" lang="en-US" sz="3600" b="0" i="0" u="none" strike="noStrike" kern="1200" cap="none" spc="0" normalizeH="0" baseline="0" noProof="0" dirty="0" smtClean="0">
                <a:ln>
                  <a:noFill/>
                </a:ln>
                <a:solidFill>
                  <a:schemeClr val="accent3"/>
                </a:solidFill>
                <a:effectLst/>
                <a:uLnTx/>
                <a:uFillTx/>
                <a:latin typeface="Arial" pitchFamily="34" charset="0"/>
                <a:ea typeface="+mn-ea"/>
                <a:cs typeface="Arial" pitchFamily="34" charset="0"/>
              </a:rPr>
              <a:t>of maintenance remains reactive</a:t>
            </a:r>
            <a:r>
              <a:rPr kumimoji="0" lang="en-US" sz="3600" b="0" i="0" u="none" strike="noStrike" kern="1200" cap="none" spc="0" normalizeH="0" baseline="30000" noProof="0" dirty="0" smtClean="0">
                <a:ln>
                  <a:noFill/>
                </a:ln>
                <a:solidFill>
                  <a:schemeClr val="accent3"/>
                </a:solidFill>
                <a:effectLst/>
                <a:uLnTx/>
                <a:uFillTx/>
                <a:latin typeface="Arial" pitchFamily="34" charset="0"/>
                <a:ea typeface="+mn-ea"/>
                <a:cs typeface="Arial" pitchFamily="34" charset="0"/>
              </a:rPr>
              <a:t>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12" y="3624018"/>
            <a:ext cx="3502025" cy="36131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8455" y="3492296"/>
            <a:ext cx="3703455" cy="37526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526" y="4003909"/>
            <a:ext cx="2826495" cy="3237207"/>
          </a:xfrm>
          <a:prstGeom prst="rect">
            <a:avLst/>
          </a:prstGeom>
        </p:spPr>
      </p:pic>
    </p:spTree>
    <p:extLst>
      <p:ext uri="{BB962C8B-B14F-4D97-AF65-F5344CB8AC3E}">
        <p14:creationId xmlns:p14="http://schemas.microsoft.com/office/powerpoint/2010/main" val="388380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79" y="1161670"/>
            <a:ext cx="14615239" cy="1316120"/>
          </a:xfrm>
          <a:prstGeom prst="rect">
            <a:avLst/>
          </a:prstGeom>
          <a:noFill/>
        </p:spPr>
        <p:txBody>
          <a:bodyPr wrap="square" lIns="145152" tIns="72576" rIns="145152" bIns="72576" rtlCol="0">
            <a:spAutoFit/>
          </a:bodyPr>
          <a:lstStyle/>
          <a:p>
            <a:r>
              <a:rPr lang="en-US" altLang="en-US" sz="3800" dirty="0" smtClean="0">
                <a:solidFill>
                  <a:srgbClr val="1858A8"/>
                </a:solidFill>
                <a:latin typeface="Arial" pitchFamily="34" charset="0"/>
                <a:ea typeface="Frutiger Next LT W1G"/>
              </a:rPr>
              <a:t>A foundational, intelligent model-based process for business and industry transformation   </a:t>
            </a:r>
            <a:endParaRPr lang="en-US" altLang="en-US" sz="3800" strike="sngStrike" dirty="0">
              <a:solidFill>
                <a:srgbClr val="1858A8"/>
              </a:solidFill>
              <a:latin typeface="Arial" pitchFamily="34" charset="0"/>
              <a:ea typeface="Frutiger Next LT W1G"/>
            </a:endParaRPr>
          </a:p>
        </p:txBody>
      </p:sp>
      <p:sp>
        <p:nvSpPr>
          <p:cNvPr id="3" name="Title 2"/>
          <p:cNvSpPr>
            <a:spLocks noGrp="1"/>
          </p:cNvSpPr>
          <p:nvPr>
            <p:ph type="title"/>
          </p:nvPr>
        </p:nvSpPr>
        <p:spPr/>
        <p:txBody>
          <a:bodyPr/>
          <a:lstStyle/>
          <a:p>
            <a:r>
              <a:rPr lang="en-US" dirty="0" smtClean="0">
                <a:latin typeface="Arial" charset="0"/>
                <a:ea typeface="Arial" charset="0"/>
                <a:cs typeface="Arial" charset="0"/>
              </a:rPr>
              <a:t>Building Information </a:t>
            </a:r>
            <a:r>
              <a:rPr lang="en-US" dirty="0">
                <a:latin typeface="Arial" charset="0"/>
                <a:ea typeface="Arial" charset="0"/>
                <a:cs typeface="Arial" charset="0"/>
              </a:rPr>
              <a:t>M</a:t>
            </a:r>
            <a:r>
              <a:rPr lang="en-US" dirty="0" smtClean="0">
                <a:latin typeface="Arial" charset="0"/>
                <a:ea typeface="Arial" charset="0"/>
                <a:cs typeface="Arial" charset="0"/>
              </a:rPr>
              <a:t>odeling (BIM)</a:t>
            </a:r>
            <a:endParaRPr lang="en-US" dirty="0">
              <a:latin typeface="Arial" charset="0"/>
              <a:ea typeface="Arial" charset="0"/>
              <a:cs typeface="Arial" charset="0"/>
            </a:endParaRPr>
          </a:p>
        </p:txBody>
      </p:sp>
      <p:sp>
        <p:nvSpPr>
          <p:cNvPr id="9" name="Content Placeholder 10"/>
          <p:cNvSpPr txBox="1">
            <a:spLocks/>
          </p:cNvSpPr>
          <p:nvPr/>
        </p:nvSpPr>
        <p:spPr>
          <a:xfrm>
            <a:off x="812806" y="4932947"/>
            <a:ext cx="3529976" cy="3307860"/>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600"/>
              </a:spcAft>
              <a:buClr>
                <a:schemeClr val="accent4">
                  <a:lumMod val="75000"/>
                </a:schemeClr>
              </a:buClr>
              <a:buSzPct val="100000"/>
              <a:buNone/>
            </a:pPr>
            <a:r>
              <a:rPr lang="en-US" sz="2800" dirty="0">
                <a:latin typeface="Arial" pitchFamily="34" charset="0"/>
                <a:cs typeface="Arial" pitchFamily="34" charset="0"/>
              </a:rPr>
              <a:t>Uses 3D models to capture, explore, and maintain consistent and coordinated planning, design, construction, and operational data</a:t>
            </a:r>
          </a:p>
        </p:txBody>
      </p:sp>
      <p:sp>
        <p:nvSpPr>
          <p:cNvPr id="10" name="Content Placeholder 10"/>
          <p:cNvSpPr txBox="1">
            <a:spLocks/>
          </p:cNvSpPr>
          <p:nvPr/>
        </p:nvSpPr>
        <p:spPr>
          <a:xfrm>
            <a:off x="4610980" y="4932947"/>
            <a:ext cx="3529976" cy="3307860"/>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600"/>
              </a:spcAft>
              <a:buClr>
                <a:schemeClr val="accent4">
                  <a:lumMod val="75000"/>
                </a:schemeClr>
              </a:buClr>
              <a:buSzPct val="100000"/>
              <a:buNone/>
            </a:pPr>
            <a:r>
              <a:rPr lang="en-US" sz="2800" dirty="0">
                <a:latin typeface="Arial" pitchFamily="34" charset="0"/>
                <a:cs typeface="Arial" pitchFamily="34" charset="0"/>
              </a:rPr>
              <a:t>Provides greater project insight for cost, schedule, and constructability </a:t>
            </a:r>
          </a:p>
        </p:txBody>
      </p:sp>
      <p:sp>
        <p:nvSpPr>
          <p:cNvPr id="11" name="Content Placeholder 10"/>
          <p:cNvSpPr txBox="1">
            <a:spLocks/>
          </p:cNvSpPr>
          <p:nvPr/>
        </p:nvSpPr>
        <p:spPr>
          <a:xfrm>
            <a:off x="8409155" y="4932947"/>
            <a:ext cx="3529976" cy="3307860"/>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600"/>
              </a:spcAft>
              <a:buClr>
                <a:schemeClr val="accent4">
                  <a:lumMod val="75000"/>
                </a:schemeClr>
              </a:buClr>
              <a:buSzPct val="100000"/>
              <a:buNone/>
            </a:pPr>
            <a:r>
              <a:rPr lang="en-US" sz="2800" dirty="0">
                <a:latin typeface="Arial" pitchFamily="34" charset="0"/>
                <a:cs typeface="Arial" pitchFamily="34" charset="0"/>
              </a:rPr>
              <a:t>Uses and shares the same consistent data whether you’re at your desk or in the field</a:t>
            </a:r>
          </a:p>
        </p:txBody>
      </p:sp>
      <p:sp>
        <p:nvSpPr>
          <p:cNvPr id="12" name="Content Placeholder 10"/>
          <p:cNvSpPr txBox="1">
            <a:spLocks/>
          </p:cNvSpPr>
          <p:nvPr/>
        </p:nvSpPr>
        <p:spPr>
          <a:xfrm>
            <a:off x="12207329" y="4932947"/>
            <a:ext cx="3529976" cy="3307860"/>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06634" indent="0" defTabSz="456973">
              <a:spcAft>
                <a:spcPts val="600"/>
              </a:spcAft>
              <a:buClr>
                <a:schemeClr val="accent4">
                  <a:lumMod val="75000"/>
                </a:schemeClr>
              </a:buClr>
              <a:buSzPct val="100000"/>
              <a:buNone/>
            </a:pPr>
            <a:r>
              <a:rPr lang="en-US" sz="2800" dirty="0">
                <a:latin typeface="Arial" pitchFamily="34" charset="0"/>
                <a:cs typeface="Arial" pitchFamily="34" charset="0"/>
              </a:rPr>
              <a:t>Enables prompt response to change with processes that are smarter and faster</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212" y="2699224"/>
            <a:ext cx="3718376" cy="20496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7" y="2714865"/>
            <a:ext cx="2917247" cy="209079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7716" y="2697197"/>
            <a:ext cx="2396630" cy="210845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8598" y="2685670"/>
            <a:ext cx="1770758" cy="2228632"/>
          </a:xfrm>
          <a:prstGeom prst="rect">
            <a:avLst/>
          </a:prstGeom>
        </p:spPr>
      </p:pic>
    </p:spTree>
    <p:extLst>
      <p:ext uri="{BB962C8B-B14F-4D97-AF65-F5344CB8AC3E}">
        <p14:creationId xmlns:p14="http://schemas.microsoft.com/office/powerpoint/2010/main" val="16104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12881" y="2038330"/>
            <a:ext cx="7316708" cy="6720414"/>
          </a:xfrm>
        </p:spPr>
        <p:txBody>
          <a:bodyPr>
            <a:normAutofit/>
          </a:bodyPr>
          <a:lstStyle/>
          <a:p>
            <a:pPr marL="106634" lvl="0" indent="0">
              <a:spcAft>
                <a:spcPts val="600"/>
              </a:spcAft>
              <a:buNone/>
            </a:pPr>
            <a:r>
              <a:rPr lang="en-US" dirty="0" smtClean="0"/>
              <a:t>Using BIM, owners can: </a:t>
            </a:r>
          </a:p>
          <a:p>
            <a:pPr>
              <a:spcAft>
                <a:spcPts val="600"/>
              </a:spcAft>
            </a:pPr>
            <a:r>
              <a:rPr lang="en-US" dirty="0" smtClean="0"/>
              <a:t>Improve building quality</a:t>
            </a:r>
          </a:p>
          <a:p>
            <a:pPr>
              <a:spcAft>
                <a:spcPts val="600"/>
              </a:spcAft>
            </a:pPr>
            <a:r>
              <a:rPr lang="en-US" dirty="0" smtClean="0"/>
              <a:t>Significantly reduce </a:t>
            </a:r>
            <a:r>
              <a:rPr lang="en-US" dirty="0"/>
              <a:t>building lifecycle costs</a:t>
            </a:r>
          </a:p>
          <a:p>
            <a:pPr>
              <a:spcAft>
                <a:spcPts val="600"/>
              </a:spcAft>
            </a:pPr>
            <a:r>
              <a:rPr lang="en-US" dirty="0"/>
              <a:t>Better understand design projects from beginning to end</a:t>
            </a:r>
          </a:p>
          <a:p>
            <a:pPr>
              <a:spcAft>
                <a:spcPts val="600"/>
              </a:spcAft>
            </a:pPr>
            <a:r>
              <a:rPr lang="en-US" dirty="0" smtClean="0"/>
              <a:t>Optimize operational efficiencies</a:t>
            </a:r>
          </a:p>
          <a:p>
            <a:pPr>
              <a:spcAft>
                <a:spcPts val="600"/>
              </a:spcAft>
            </a:pPr>
            <a:r>
              <a:rPr lang="en-US" dirty="0" smtClean="0"/>
              <a:t>Increase occupancy and use rates</a:t>
            </a:r>
          </a:p>
        </p:txBody>
      </p:sp>
      <p:sp>
        <p:nvSpPr>
          <p:cNvPr id="2" name="Title 1"/>
          <p:cNvSpPr>
            <a:spLocks noGrp="1"/>
          </p:cNvSpPr>
          <p:nvPr>
            <p:ph type="title"/>
          </p:nvPr>
        </p:nvSpPr>
        <p:spPr>
          <a:xfrm>
            <a:off x="831980" y="439183"/>
            <a:ext cx="14631829" cy="1524000"/>
          </a:xfrm>
        </p:spPr>
        <p:txBody>
          <a:bodyPr>
            <a:normAutofit/>
          </a:bodyPr>
          <a:lstStyle/>
          <a:p>
            <a:r>
              <a:rPr lang="en-US" dirty="0" smtClean="0">
                <a:latin typeface="Arial" charset="0"/>
                <a:ea typeface="Arial" charset="0"/>
                <a:cs typeface="Arial" charset="0"/>
              </a:rPr>
              <a:t>BIM empowers owners</a:t>
            </a:r>
            <a:endParaRPr lang="en-US" dirty="0">
              <a:latin typeface="Arial" charset="0"/>
              <a:ea typeface="Arial" charset="0"/>
              <a:cs typeface="Arial" charset="0"/>
            </a:endParaRPr>
          </a:p>
        </p:txBody>
      </p:sp>
      <p:sp>
        <p:nvSpPr>
          <p:cNvPr id="26" name="Freeform 25"/>
          <p:cNvSpPr/>
          <p:nvPr/>
        </p:nvSpPr>
        <p:spPr>
          <a:xfrm>
            <a:off x="9867378" y="3698765"/>
            <a:ext cx="1934676" cy="1699773"/>
          </a:xfrm>
          <a:custGeom>
            <a:avLst/>
            <a:gdLst>
              <a:gd name="connsiteX0" fmla="*/ 556844 w 1687148"/>
              <a:gd name="connsiteY0" fmla="*/ 0 h 1482299"/>
              <a:gd name="connsiteX1" fmla="*/ 1640146 w 1687148"/>
              <a:gd name="connsiteY1" fmla="*/ 388896 h 1482299"/>
              <a:gd name="connsiteX2" fmla="*/ 1687148 w 1687148"/>
              <a:gd name="connsiteY2" fmla="*/ 431614 h 1482299"/>
              <a:gd name="connsiteX3" fmla="*/ 1613208 w 1687148"/>
              <a:gd name="connsiteY3" fmla="*/ 498814 h 1482299"/>
              <a:gd name="connsiteX4" fmla="*/ 1148994 w 1687148"/>
              <a:gd name="connsiteY4" fmla="*/ 1359832 h 1482299"/>
              <a:gd name="connsiteX5" fmla="*/ 1130304 w 1687148"/>
              <a:gd name="connsiteY5" fmla="*/ 1482299 h 1482299"/>
              <a:gd name="connsiteX6" fmla="*/ 1024241 w 1687148"/>
              <a:gd name="connsiteY6" fmla="*/ 1443479 h 1482299"/>
              <a:gd name="connsiteX7" fmla="*/ 18690 w 1687148"/>
              <a:gd name="connsiteY7" fmla="*/ 217482 h 1482299"/>
              <a:gd name="connsiteX8" fmla="*/ 0 w 1687148"/>
              <a:gd name="connsiteY8" fmla="*/ 95016 h 1482299"/>
              <a:gd name="connsiteX9" fmla="*/ 50407 w 1687148"/>
              <a:gd name="connsiteY9" fmla="*/ 76566 h 1482299"/>
              <a:gd name="connsiteX10" fmla="*/ 556844 w 1687148"/>
              <a:gd name="connsiteY10" fmla="*/ 0 h 148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7148" h="1482299">
                <a:moveTo>
                  <a:pt x="556844" y="0"/>
                </a:moveTo>
                <a:cubicBezTo>
                  <a:pt x="968344" y="0"/>
                  <a:pt x="1345758" y="145945"/>
                  <a:pt x="1640146" y="388896"/>
                </a:cubicBezTo>
                <a:lnTo>
                  <a:pt x="1687148" y="431614"/>
                </a:lnTo>
                <a:lnTo>
                  <a:pt x="1613208" y="498814"/>
                </a:lnTo>
                <a:cubicBezTo>
                  <a:pt x="1382063" y="729959"/>
                  <a:pt x="1217053" y="1027237"/>
                  <a:pt x="1148994" y="1359832"/>
                </a:cubicBezTo>
                <a:lnTo>
                  <a:pt x="1130304" y="1482299"/>
                </a:lnTo>
                <a:lnTo>
                  <a:pt x="1024241" y="1443479"/>
                </a:lnTo>
                <a:cubicBezTo>
                  <a:pt x="514863" y="1228031"/>
                  <a:pt x="132121" y="771807"/>
                  <a:pt x="18690" y="217482"/>
                </a:cubicBezTo>
                <a:lnTo>
                  <a:pt x="0" y="95016"/>
                </a:lnTo>
                <a:lnTo>
                  <a:pt x="50407" y="76566"/>
                </a:lnTo>
                <a:cubicBezTo>
                  <a:pt x="210390" y="26806"/>
                  <a:pt x="380487" y="0"/>
                  <a:pt x="55684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1802054" y="3698765"/>
            <a:ext cx="1934674" cy="1699773"/>
          </a:xfrm>
          <a:custGeom>
            <a:avLst/>
            <a:gdLst>
              <a:gd name="connsiteX0" fmla="*/ 1130303 w 1687146"/>
              <a:gd name="connsiteY0" fmla="*/ 0 h 1482299"/>
              <a:gd name="connsiteX1" fmla="*/ 1636740 w 1687146"/>
              <a:gd name="connsiteY1" fmla="*/ 76566 h 1482299"/>
              <a:gd name="connsiteX2" fmla="*/ 1687146 w 1687146"/>
              <a:gd name="connsiteY2" fmla="*/ 95015 h 1482299"/>
              <a:gd name="connsiteX3" fmla="*/ 1668456 w 1687146"/>
              <a:gd name="connsiteY3" fmla="*/ 217482 h 1482299"/>
              <a:gd name="connsiteX4" fmla="*/ 662905 w 1687146"/>
              <a:gd name="connsiteY4" fmla="*/ 1443479 h 1482299"/>
              <a:gd name="connsiteX5" fmla="*/ 556843 w 1687146"/>
              <a:gd name="connsiteY5" fmla="*/ 1482299 h 1482299"/>
              <a:gd name="connsiteX6" fmla="*/ 538153 w 1687146"/>
              <a:gd name="connsiteY6" fmla="*/ 1359832 h 1482299"/>
              <a:gd name="connsiteX7" fmla="*/ 73939 w 1687146"/>
              <a:gd name="connsiteY7" fmla="*/ 498814 h 1482299"/>
              <a:gd name="connsiteX8" fmla="*/ 0 w 1687146"/>
              <a:gd name="connsiteY8" fmla="*/ 431614 h 1482299"/>
              <a:gd name="connsiteX9" fmla="*/ 47001 w 1687146"/>
              <a:gd name="connsiteY9" fmla="*/ 388896 h 1482299"/>
              <a:gd name="connsiteX10" fmla="*/ 1130303 w 1687146"/>
              <a:gd name="connsiteY10" fmla="*/ 0 h 148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7146" h="1482299">
                <a:moveTo>
                  <a:pt x="1130303" y="0"/>
                </a:moveTo>
                <a:cubicBezTo>
                  <a:pt x="1306660" y="0"/>
                  <a:pt x="1476757" y="26806"/>
                  <a:pt x="1636740" y="76566"/>
                </a:cubicBezTo>
                <a:lnTo>
                  <a:pt x="1687146" y="95015"/>
                </a:lnTo>
                <a:lnTo>
                  <a:pt x="1668456" y="217482"/>
                </a:lnTo>
                <a:cubicBezTo>
                  <a:pt x="1555025" y="771807"/>
                  <a:pt x="1172283" y="1228031"/>
                  <a:pt x="662905" y="1443479"/>
                </a:cubicBezTo>
                <a:lnTo>
                  <a:pt x="556843" y="1482299"/>
                </a:lnTo>
                <a:lnTo>
                  <a:pt x="538153" y="1359832"/>
                </a:lnTo>
                <a:cubicBezTo>
                  <a:pt x="470094" y="1027237"/>
                  <a:pt x="305084" y="729959"/>
                  <a:pt x="73939" y="498814"/>
                </a:cubicBezTo>
                <a:lnTo>
                  <a:pt x="0" y="431614"/>
                </a:lnTo>
                <a:lnTo>
                  <a:pt x="47001" y="388896"/>
                </a:lnTo>
                <a:cubicBezTo>
                  <a:pt x="341389" y="145945"/>
                  <a:pt x="718803" y="0"/>
                  <a:pt x="11303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1145270" y="5398537"/>
            <a:ext cx="1313569" cy="1711129"/>
          </a:xfrm>
          <a:custGeom>
            <a:avLst/>
            <a:gdLst>
              <a:gd name="connsiteX0" fmla="*/ 1129597 w 1145507"/>
              <a:gd name="connsiteY0" fmla="*/ 0 h 1492202"/>
              <a:gd name="connsiteX1" fmla="*/ 1136714 w 1145507"/>
              <a:gd name="connsiteY1" fmla="*/ 46630 h 1492202"/>
              <a:gd name="connsiteX2" fmla="*/ 1145507 w 1145507"/>
              <a:gd name="connsiteY2" fmla="*/ 220758 h 1492202"/>
              <a:gd name="connsiteX3" fmla="*/ 646693 w 1145507"/>
              <a:gd name="connsiteY3" fmla="*/ 1425001 h 1492202"/>
              <a:gd name="connsiteX4" fmla="*/ 572754 w 1145507"/>
              <a:gd name="connsiteY4" fmla="*/ 1492202 h 1492202"/>
              <a:gd name="connsiteX5" fmla="*/ 498814 w 1145507"/>
              <a:gd name="connsiteY5" fmla="*/ 1425001 h 1492202"/>
              <a:gd name="connsiteX6" fmla="*/ 0 w 1145507"/>
              <a:gd name="connsiteY6" fmla="*/ 220758 h 1492202"/>
              <a:gd name="connsiteX7" fmla="*/ 8793 w 1145507"/>
              <a:gd name="connsiteY7" fmla="*/ 46630 h 1492202"/>
              <a:gd name="connsiteX8" fmla="*/ 15910 w 1145507"/>
              <a:gd name="connsiteY8" fmla="*/ 0 h 1492202"/>
              <a:gd name="connsiteX9" fmla="*/ 66316 w 1145507"/>
              <a:gd name="connsiteY9" fmla="*/ 18449 h 1492202"/>
              <a:gd name="connsiteX10" fmla="*/ 572753 w 1145507"/>
              <a:gd name="connsiteY10" fmla="*/ 95015 h 1492202"/>
              <a:gd name="connsiteX11" fmla="*/ 1079190 w 1145507"/>
              <a:gd name="connsiteY11" fmla="*/ 18449 h 1492202"/>
              <a:gd name="connsiteX12" fmla="*/ 1129597 w 1145507"/>
              <a:gd name="connsiteY12" fmla="*/ 0 h 14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5507" h="1492202">
                <a:moveTo>
                  <a:pt x="1129597" y="0"/>
                </a:moveTo>
                <a:lnTo>
                  <a:pt x="1136714" y="46630"/>
                </a:lnTo>
                <a:cubicBezTo>
                  <a:pt x="1142529" y="103882"/>
                  <a:pt x="1145507" y="161972"/>
                  <a:pt x="1145507" y="220758"/>
                </a:cubicBezTo>
                <a:cubicBezTo>
                  <a:pt x="1145507" y="691044"/>
                  <a:pt x="954886" y="1116808"/>
                  <a:pt x="646693" y="1425001"/>
                </a:cubicBezTo>
                <a:lnTo>
                  <a:pt x="572754" y="1492202"/>
                </a:lnTo>
                <a:lnTo>
                  <a:pt x="498814" y="1425001"/>
                </a:lnTo>
                <a:cubicBezTo>
                  <a:pt x="190621" y="1116808"/>
                  <a:pt x="0" y="691044"/>
                  <a:pt x="0" y="220758"/>
                </a:cubicBezTo>
                <a:cubicBezTo>
                  <a:pt x="0" y="161972"/>
                  <a:pt x="2978" y="103882"/>
                  <a:pt x="8793" y="46630"/>
                </a:cubicBezTo>
                <a:lnTo>
                  <a:pt x="15910" y="0"/>
                </a:lnTo>
                <a:lnTo>
                  <a:pt x="66316" y="18449"/>
                </a:lnTo>
                <a:cubicBezTo>
                  <a:pt x="226299" y="68209"/>
                  <a:pt x="396396" y="95015"/>
                  <a:pt x="572753" y="95015"/>
                </a:cubicBezTo>
                <a:cubicBezTo>
                  <a:pt x="749110" y="95015"/>
                  <a:pt x="919207" y="68209"/>
                  <a:pt x="1079190" y="18449"/>
                </a:cubicBezTo>
                <a:lnTo>
                  <a:pt x="112959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849134" y="1617696"/>
            <a:ext cx="3905838" cy="2592048"/>
          </a:xfrm>
          <a:custGeom>
            <a:avLst/>
            <a:gdLst>
              <a:gd name="connsiteX0" fmla="*/ 1703057 w 3406114"/>
              <a:gd name="connsiteY0" fmla="*/ 0 h 2260414"/>
              <a:gd name="connsiteX1" fmla="*/ 3406114 w 3406114"/>
              <a:gd name="connsiteY1" fmla="*/ 1703057 h 2260414"/>
              <a:gd name="connsiteX2" fmla="*/ 3397321 w 3406114"/>
              <a:gd name="connsiteY2" fmla="*/ 1877185 h 2260414"/>
              <a:gd name="connsiteX3" fmla="*/ 3390204 w 3406114"/>
              <a:gd name="connsiteY3" fmla="*/ 1923815 h 2260414"/>
              <a:gd name="connsiteX4" fmla="*/ 3339798 w 3406114"/>
              <a:gd name="connsiteY4" fmla="*/ 1905366 h 2260414"/>
              <a:gd name="connsiteX5" fmla="*/ 2833361 w 3406114"/>
              <a:gd name="connsiteY5" fmla="*/ 1828800 h 2260414"/>
              <a:gd name="connsiteX6" fmla="*/ 1750059 w 3406114"/>
              <a:gd name="connsiteY6" fmla="*/ 2217696 h 2260414"/>
              <a:gd name="connsiteX7" fmla="*/ 1703058 w 3406114"/>
              <a:gd name="connsiteY7" fmla="*/ 2260414 h 2260414"/>
              <a:gd name="connsiteX8" fmla="*/ 1656056 w 3406114"/>
              <a:gd name="connsiteY8" fmla="*/ 2217696 h 2260414"/>
              <a:gd name="connsiteX9" fmla="*/ 572754 w 3406114"/>
              <a:gd name="connsiteY9" fmla="*/ 1828800 h 2260414"/>
              <a:gd name="connsiteX10" fmla="*/ 66317 w 3406114"/>
              <a:gd name="connsiteY10" fmla="*/ 1905366 h 2260414"/>
              <a:gd name="connsiteX11" fmla="*/ 15910 w 3406114"/>
              <a:gd name="connsiteY11" fmla="*/ 1923816 h 2260414"/>
              <a:gd name="connsiteX12" fmla="*/ 8793 w 3406114"/>
              <a:gd name="connsiteY12" fmla="*/ 1877185 h 2260414"/>
              <a:gd name="connsiteX13" fmla="*/ 0 w 3406114"/>
              <a:gd name="connsiteY13" fmla="*/ 1703057 h 2260414"/>
              <a:gd name="connsiteX14" fmla="*/ 1703057 w 3406114"/>
              <a:gd name="connsiteY14" fmla="*/ 0 h 226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114" h="2260414">
                <a:moveTo>
                  <a:pt x="1703057" y="0"/>
                </a:moveTo>
                <a:cubicBezTo>
                  <a:pt x="2643629" y="0"/>
                  <a:pt x="3406114" y="762485"/>
                  <a:pt x="3406114" y="1703057"/>
                </a:cubicBezTo>
                <a:cubicBezTo>
                  <a:pt x="3406114" y="1761843"/>
                  <a:pt x="3403136" y="1819933"/>
                  <a:pt x="3397321" y="1877185"/>
                </a:cubicBezTo>
                <a:lnTo>
                  <a:pt x="3390204" y="1923815"/>
                </a:lnTo>
                <a:lnTo>
                  <a:pt x="3339798" y="1905366"/>
                </a:lnTo>
                <a:cubicBezTo>
                  <a:pt x="3179815" y="1855606"/>
                  <a:pt x="3009718" y="1828800"/>
                  <a:pt x="2833361" y="1828800"/>
                </a:cubicBezTo>
                <a:cubicBezTo>
                  <a:pt x="2421861" y="1828800"/>
                  <a:pt x="2044447" y="1974745"/>
                  <a:pt x="1750059" y="2217696"/>
                </a:cubicBezTo>
                <a:lnTo>
                  <a:pt x="1703058" y="2260414"/>
                </a:lnTo>
                <a:lnTo>
                  <a:pt x="1656056" y="2217696"/>
                </a:lnTo>
                <a:cubicBezTo>
                  <a:pt x="1361668" y="1974745"/>
                  <a:pt x="984254" y="1828800"/>
                  <a:pt x="572754" y="1828800"/>
                </a:cubicBezTo>
                <a:cubicBezTo>
                  <a:pt x="396397" y="1828800"/>
                  <a:pt x="226300" y="1855606"/>
                  <a:pt x="66317" y="1905366"/>
                </a:cubicBezTo>
                <a:lnTo>
                  <a:pt x="15910" y="1923816"/>
                </a:lnTo>
                <a:lnTo>
                  <a:pt x="8793" y="1877185"/>
                </a:lnTo>
                <a:cubicBezTo>
                  <a:pt x="2978" y="1819933"/>
                  <a:pt x="0" y="1761843"/>
                  <a:pt x="0" y="1703057"/>
                </a:cubicBezTo>
                <a:cubicBezTo>
                  <a:pt x="0" y="762485"/>
                  <a:pt x="762485" y="0"/>
                  <a:pt x="17030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1802054" y="3807720"/>
            <a:ext cx="3249053" cy="3796883"/>
          </a:xfrm>
          <a:custGeom>
            <a:avLst/>
            <a:gdLst>
              <a:gd name="connsiteX0" fmla="*/ 1687146 w 2833360"/>
              <a:gd name="connsiteY0" fmla="*/ 0 h 3311099"/>
              <a:gd name="connsiteX1" fmla="*/ 1793209 w 2833360"/>
              <a:gd name="connsiteY1" fmla="*/ 38820 h 3311099"/>
              <a:gd name="connsiteX2" fmla="*/ 2833360 w 2833360"/>
              <a:gd name="connsiteY2" fmla="*/ 1608042 h 3311099"/>
              <a:gd name="connsiteX3" fmla="*/ 1130303 w 2833360"/>
              <a:gd name="connsiteY3" fmla="*/ 3311099 h 3311099"/>
              <a:gd name="connsiteX4" fmla="*/ 47001 w 2833360"/>
              <a:gd name="connsiteY4" fmla="*/ 2922203 h 3311099"/>
              <a:gd name="connsiteX5" fmla="*/ 0 w 2833360"/>
              <a:gd name="connsiteY5" fmla="*/ 2879486 h 3311099"/>
              <a:gd name="connsiteX6" fmla="*/ 73939 w 2833360"/>
              <a:gd name="connsiteY6" fmla="*/ 2812285 h 3311099"/>
              <a:gd name="connsiteX7" fmla="*/ 572753 w 2833360"/>
              <a:gd name="connsiteY7" fmla="*/ 1608042 h 3311099"/>
              <a:gd name="connsiteX8" fmla="*/ 563960 w 2833360"/>
              <a:gd name="connsiteY8" fmla="*/ 1433914 h 3311099"/>
              <a:gd name="connsiteX9" fmla="*/ 556843 w 2833360"/>
              <a:gd name="connsiteY9" fmla="*/ 1387284 h 3311099"/>
              <a:gd name="connsiteX10" fmla="*/ 662905 w 2833360"/>
              <a:gd name="connsiteY10" fmla="*/ 1348464 h 3311099"/>
              <a:gd name="connsiteX11" fmla="*/ 1668456 w 2833360"/>
              <a:gd name="connsiteY11" fmla="*/ 122467 h 3311099"/>
              <a:gd name="connsiteX12" fmla="*/ 1687146 w 2833360"/>
              <a:gd name="connsiteY12"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3360" h="3311099">
                <a:moveTo>
                  <a:pt x="1687146" y="0"/>
                </a:moveTo>
                <a:lnTo>
                  <a:pt x="1793209" y="38820"/>
                </a:lnTo>
                <a:cubicBezTo>
                  <a:pt x="2404462" y="297358"/>
                  <a:pt x="2833360" y="902613"/>
                  <a:pt x="2833360" y="1608042"/>
                </a:cubicBezTo>
                <a:cubicBezTo>
                  <a:pt x="2833360" y="2548614"/>
                  <a:pt x="2070875" y="3311099"/>
                  <a:pt x="1130303" y="3311099"/>
                </a:cubicBezTo>
                <a:cubicBezTo>
                  <a:pt x="718803" y="3311099"/>
                  <a:pt x="341389" y="3165155"/>
                  <a:pt x="47001" y="2922203"/>
                </a:cubicBezTo>
                <a:lnTo>
                  <a:pt x="0" y="2879486"/>
                </a:lnTo>
                <a:lnTo>
                  <a:pt x="73939" y="2812285"/>
                </a:lnTo>
                <a:cubicBezTo>
                  <a:pt x="382132" y="2504092"/>
                  <a:pt x="572753" y="2078328"/>
                  <a:pt x="572753" y="1608042"/>
                </a:cubicBezTo>
                <a:cubicBezTo>
                  <a:pt x="572753" y="1549256"/>
                  <a:pt x="569775" y="1491166"/>
                  <a:pt x="563960" y="1433914"/>
                </a:cubicBezTo>
                <a:lnTo>
                  <a:pt x="556843" y="1387284"/>
                </a:lnTo>
                <a:lnTo>
                  <a:pt x="662905" y="1348464"/>
                </a:lnTo>
                <a:cubicBezTo>
                  <a:pt x="1172283" y="1133016"/>
                  <a:pt x="1555025" y="676792"/>
                  <a:pt x="1668456" y="122467"/>
                </a:cubicBezTo>
                <a:lnTo>
                  <a:pt x="168714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553001" y="3807720"/>
            <a:ext cx="3249054" cy="3796882"/>
          </a:xfrm>
          <a:custGeom>
            <a:avLst/>
            <a:gdLst>
              <a:gd name="connsiteX0" fmla="*/ 1146213 w 2833361"/>
              <a:gd name="connsiteY0" fmla="*/ 0 h 3311098"/>
              <a:gd name="connsiteX1" fmla="*/ 1164903 w 2833361"/>
              <a:gd name="connsiteY1" fmla="*/ 122466 h 3311098"/>
              <a:gd name="connsiteX2" fmla="*/ 2170454 w 2833361"/>
              <a:gd name="connsiteY2" fmla="*/ 1348463 h 3311098"/>
              <a:gd name="connsiteX3" fmla="*/ 2276517 w 2833361"/>
              <a:gd name="connsiteY3" fmla="*/ 1387283 h 3311098"/>
              <a:gd name="connsiteX4" fmla="*/ 2269400 w 2833361"/>
              <a:gd name="connsiteY4" fmla="*/ 1433913 h 3311098"/>
              <a:gd name="connsiteX5" fmla="*/ 2260607 w 2833361"/>
              <a:gd name="connsiteY5" fmla="*/ 1608041 h 3311098"/>
              <a:gd name="connsiteX6" fmla="*/ 2759421 w 2833361"/>
              <a:gd name="connsiteY6" fmla="*/ 2812284 h 3311098"/>
              <a:gd name="connsiteX7" fmla="*/ 2833361 w 2833361"/>
              <a:gd name="connsiteY7" fmla="*/ 2879485 h 3311098"/>
              <a:gd name="connsiteX8" fmla="*/ 2786359 w 2833361"/>
              <a:gd name="connsiteY8" fmla="*/ 2922202 h 3311098"/>
              <a:gd name="connsiteX9" fmla="*/ 1703057 w 2833361"/>
              <a:gd name="connsiteY9" fmla="*/ 3311098 h 3311098"/>
              <a:gd name="connsiteX10" fmla="*/ 0 w 2833361"/>
              <a:gd name="connsiteY10" fmla="*/ 1608041 h 3311098"/>
              <a:gd name="connsiteX11" fmla="*/ 1040151 w 2833361"/>
              <a:gd name="connsiteY11" fmla="*/ 38819 h 3311098"/>
              <a:gd name="connsiteX12" fmla="*/ 1146213 w 2833361"/>
              <a:gd name="connsiteY12" fmla="*/ 0 h 331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3361" h="3311098">
                <a:moveTo>
                  <a:pt x="1146213" y="0"/>
                </a:moveTo>
                <a:lnTo>
                  <a:pt x="1164903" y="122466"/>
                </a:lnTo>
                <a:cubicBezTo>
                  <a:pt x="1278334" y="676791"/>
                  <a:pt x="1661076" y="1133015"/>
                  <a:pt x="2170454" y="1348463"/>
                </a:cubicBezTo>
                <a:lnTo>
                  <a:pt x="2276517" y="1387283"/>
                </a:lnTo>
                <a:lnTo>
                  <a:pt x="2269400" y="1433913"/>
                </a:lnTo>
                <a:cubicBezTo>
                  <a:pt x="2263585" y="1491165"/>
                  <a:pt x="2260607" y="1549255"/>
                  <a:pt x="2260607" y="1608041"/>
                </a:cubicBezTo>
                <a:cubicBezTo>
                  <a:pt x="2260607" y="2078327"/>
                  <a:pt x="2451228" y="2504091"/>
                  <a:pt x="2759421" y="2812284"/>
                </a:cubicBezTo>
                <a:lnTo>
                  <a:pt x="2833361" y="2879485"/>
                </a:lnTo>
                <a:lnTo>
                  <a:pt x="2786359" y="2922202"/>
                </a:lnTo>
                <a:cubicBezTo>
                  <a:pt x="2491971" y="3165154"/>
                  <a:pt x="2114557" y="3311098"/>
                  <a:pt x="1703057" y="3311098"/>
                </a:cubicBezTo>
                <a:cubicBezTo>
                  <a:pt x="762485" y="3311098"/>
                  <a:pt x="0" y="2548613"/>
                  <a:pt x="0" y="1608041"/>
                </a:cubicBezTo>
                <a:cubicBezTo>
                  <a:pt x="0" y="902612"/>
                  <a:pt x="428898" y="297357"/>
                  <a:pt x="1040151" y="38819"/>
                </a:cubicBezTo>
                <a:lnTo>
                  <a:pt x="11462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9867378" y="3698765"/>
            <a:ext cx="1934676" cy="1699773"/>
          </a:xfrm>
          <a:custGeom>
            <a:avLst/>
            <a:gdLst>
              <a:gd name="connsiteX0" fmla="*/ 556844 w 1687148"/>
              <a:gd name="connsiteY0" fmla="*/ 0 h 1482299"/>
              <a:gd name="connsiteX1" fmla="*/ 1640146 w 1687148"/>
              <a:gd name="connsiteY1" fmla="*/ 388896 h 1482299"/>
              <a:gd name="connsiteX2" fmla="*/ 1687148 w 1687148"/>
              <a:gd name="connsiteY2" fmla="*/ 431614 h 1482299"/>
              <a:gd name="connsiteX3" fmla="*/ 1613208 w 1687148"/>
              <a:gd name="connsiteY3" fmla="*/ 498814 h 1482299"/>
              <a:gd name="connsiteX4" fmla="*/ 1148994 w 1687148"/>
              <a:gd name="connsiteY4" fmla="*/ 1359832 h 1482299"/>
              <a:gd name="connsiteX5" fmla="*/ 1130304 w 1687148"/>
              <a:gd name="connsiteY5" fmla="*/ 1482299 h 1482299"/>
              <a:gd name="connsiteX6" fmla="*/ 1024241 w 1687148"/>
              <a:gd name="connsiteY6" fmla="*/ 1443479 h 1482299"/>
              <a:gd name="connsiteX7" fmla="*/ 18690 w 1687148"/>
              <a:gd name="connsiteY7" fmla="*/ 217482 h 1482299"/>
              <a:gd name="connsiteX8" fmla="*/ 0 w 1687148"/>
              <a:gd name="connsiteY8" fmla="*/ 95016 h 1482299"/>
              <a:gd name="connsiteX9" fmla="*/ 50407 w 1687148"/>
              <a:gd name="connsiteY9" fmla="*/ 76566 h 1482299"/>
              <a:gd name="connsiteX10" fmla="*/ 556844 w 1687148"/>
              <a:gd name="connsiteY10" fmla="*/ 0 h 148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7148" h="1482299">
                <a:moveTo>
                  <a:pt x="556844" y="0"/>
                </a:moveTo>
                <a:cubicBezTo>
                  <a:pt x="968344" y="0"/>
                  <a:pt x="1345758" y="145945"/>
                  <a:pt x="1640146" y="388896"/>
                </a:cubicBezTo>
                <a:lnTo>
                  <a:pt x="1687148" y="431614"/>
                </a:lnTo>
                <a:lnTo>
                  <a:pt x="1613208" y="498814"/>
                </a:lnTo>
                <a:cubicBezTo>
                  <a:pt x="1382063" y="729959"/>
                  <a:pt x="1217053" y="1027237"/>
                  <a:pt x="1148994" y="1359832"/>
                </a:cubicBezTo>
                <a:lnTo>
                  <a:pt x="1130304" y="1482299"/>
                </a:lnTo>
                <a:lnTo>
                  <a:pt x="1024241" y="1443479"/>
                </a:lnTo>
                <a:cubicBezTo>
                  <a:pt x="514863" y="1228031"/>
                  <a:pt x="132121" y="771807"/>
                  <a:pt x="18690" y="217482"/>
                </a:cubicBezTo>
                <a:lnTo>
                  <a:pt x="0" y="95016"/>
                </a:lnTo>
                <a:lnTo>
                  <a:pt x="50407" y="76566"/>
                </a:lnTo>
                <a:cubicBezTo>
                  <a:pt x="210390" y="26806"/>
                  <a:pt x="380487" y="0"/>
                  <a:pt x="556844" y="0"/>
                </a:cubicBezTo>
                <a:close/>
              </a:path>
            </a:pathLst>
          </a:custGeom>
          <a:solidFill>
            <a:srgbClr val="32BCA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1802054" y="3698765"/>
            <a:ext cx="1934674" cy="1699773"/>
          </a:xfrm>
          <a:custGeom>
            <a:avLst/>
            <a:gdLst>
              <a:gd name="connsiteX0" fmla="*/ 1130303 w 1687146"/>
              <a:gd name="connsiteY0" fmla="*/ 0 h 1482299"/>
              <a:gd name="connsiteX1" fmla="*/ 1636740 w 1687146"/>
              <a:gd name="connsiteY1" fmla="*/ 76566 h 1482299"/>
              <a:gd name="connsiteX2" fmla="*/ 1687146 w 1687146"/>
              <a:gd name="connsiteY2" fmla="*/ 95015 h 1482299"/>
              <a:gd name="connsiteX3" fmla="*/ 1668456 w 1687146"/>
              <a:gd name="connsiteY3" fmla="*/ 217482 h 1482299"/>
              <a:gd name="connsiteX4" fmla="*/ 662905 w 1687146"/>
              <a:gd name="connsiteY4" fmla="*/ 1443479 h 1482299"/>
              <a:gd name="connsiteX5" fmla="*/ 556843 w 1687146"/>
              <a:gd name="connsiteY5" fmla="*/ 1482299 h 1482299"/>
              <a:gd name="connsiteX6" fmla="*/ 538153 w 1687146"/>
              <a:gd name="connsiteY6" fmla="*/ 1359832 h 1482299"/>
              <a:gd name="connsiteX7" fmla="*/ 73939 w 1687146"/>
              <a:gd name="connsiteY7" fmla="*/ 498814 h 1482299"/>
              <a:gd name="connsiteX8" fmla="*/ 0 w 1687146"/>
              <a:gd name="connsiteY8" fmla="*/ 431614 h 1482299"/>
              <a:gd name="connsiteX9" fmla="*/ 47001 w 1687146"/>
              <a:gd name="connsiteY9" fmla="*/ 388896 h 1482299"/>
              <a:gd name="connsiteX10" fmla="*/ 1130303 w 1687146"/>
              <a:gd name="connsiteY10" fmla="*/ 0 h 148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7146" h="1482299">
                <a:moveTo>
                  <a:pt x="1130303" y="0"/>
                </a:moveTo>
                <a:cubicBezTo>
                  <a:pt x="1306660" y="0"/>
                  <a:pt x="1476757" y="26806"/>
                  <a:pt x="1636740" y="76566"/>
                </a:cubicBezTo>
                <a:lnTo>
                  <a:pt x="1687146" y="95015"/>
                </a:lnTo>
                <a:lnTo>
                  <a:pt x="1668456" y="217482"/>
                </a:lnTo>
                <a:cubicBezTo>
                  <a:pt x="1555025" y="771807"/>
                  <a:pt x="1172283" y="1228031"/>
                  <a:pt x="662905" y="1443479"/>
                </a:cubicBezTo>
                <a:lnTo>
                  <a:pt x="556843" y="1482299"/>
                </a:lnTo>
                <a:lnTo>
                  <a:pt x="538153" y="1359832"/>
                </a:lnTo>
                <a:cubicBezTo>
                  <a:pt x="470094" y="1027237"/>
                  <a:pt x="305084" y="729959"/>
                  <a:pt x="73939" y="498814"/>
                </a:cubicBezTo>
                <a:lnTo>
                  <a:pt x="0" y="431614"/>
                </a:lnTo>
                <a:lnTo>
                  <a:pt x="47001" y="388896"/>
                </a:lnTo>
                <a:cubicBezTo>
                  <a:pt x="341389" y="145945"/>
                  <a:pt x="718803" y="0"/>
                  <a:pt x="1130303" y="0"/>
                </a:cubicBezTo>
                <a:close/>
              </a:path>
            </a:pathLst>
          </a:custGeom>
          <a:solidFill>
            <a:srgbClr val="32BCA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1145270" y="5398537"/>
            <a:ext cx="1313569" cy="1711129"/>
          </a:xfrm>
          <a:custGeom>
            <a:avLst/>
            <a:gdLst>
              <a:gd name="connsiteX0" fmla="*/ 1129597 w 1145507"/>
              <a:gd name="connsiteY0" fmla="*/ 0 h 1492202"/>
              <a:gd name="connsiteX1" fmla="*/ 1136714 w 1145507"/>
              <a:gd name="connsiteY1" fmla="*/ 46630 h 1492202"/>
              <a:gd name="connsiteX2" fmla="*/ 1145507 w 1145507"/>
              <a:gd name="connsiteY2" fmla="*/ 220758 h 1492202"/>
              <a:gd name="connsiteX3" fmla="*/ 646693 w 1145507"/>
              <a:gd name="connsiteY3" fmla="*/ 1425001 h 1492202"/>
              <a:gd name="connsiteX4" fmla="*/ 572754 w 1145507"/>
              <a:gd name="connsiteY4" fmla="*/ 1492202 h 1492202"/>
              <a:gd name="connsiteX5" fmla="*/ 498814 w 1145507"/>
              <a:gd name="connsiteY5" fmla="*/ 1425001 h 1492202"/>
              <a:gd name="connsiteX6" fmla="*/ 0 w 1145507"/>
              <a:gd name="connsiteY6" fmla="*/ 220758 h 1492202"/>
              <a:gd name="connsiteX7" fmla="*/ 8793 w 1145507"/>
              <a:gd name="connsiteY7" fmla="*/ 46630 h 1492202"/>
              <a:gd name="connsiteX8" fmla="*/ 15910 w 1145507"/>
              <a:gd name="connsiteY8" fmla="*/ 0 h 1492202"/>
              <a:gd name="connsiteX9" fmla="*/ 66316 w 1145507"/>
              <a:gd name="connsiteY9" fmla="*/ 18449 h 1492202"/>
              <a:gd name="connsiteX10" fmla="*/ 572753 w 1145507"/>
              <a:gd name="connsiteY10" fmla="*/ 95015 h 1492202"/>
              <a:gd name="connsiteX11" fmla="*/ 1079190 w 1145507"/>
              <a:gd name="connsiteY11" fmla="*/ 18449 h 1492202"/>
              <a:gd name="connsiteX12" fmla="*/ 1129597 w 1145507"/>
              <a:gd name="connsiteY12" fmla="*/ 0 h 14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5507" h="1492202">
                <a:moveTo>
                  <a:pt x="1129597" y="0"/>
                </a:moveTo>
                <a:lnTo>
                  <a:pt x="1136714" y="46630"/>
                </a:lnTo>
                <a:cubicBezTo>
                  <a:pt x="1142529" y="103882"/>
                  <a:pt x="1145507" y="161972"/>
                  <a:pt x="1145507" y="220758"/>
                </a:cubicBezTo>
                <a:cubicBezTo>
                  <a:pt x="1145507" y="691044"/>
                  <a:pt x="954886" y="1116808"/>
                  <a:pt x="646693" y="1425001"/>
                </a:cubicBezTo>
                <a:lnTo>
                  <a:pt x="572754" y="1492202"/>
                </a:lnTo>
                <a:lnTo>
                  <a:pt x="498814" y="1425001"/>
                </a:lnTo>
                <a:cubicBezTo>
                  <a:pt x="190621" y="1116808"/>
                  <a:pt x="0" y="691044"/>
                  <a:pt x="0" y="220758"/>
                </a:cubicBezTo>
                <a:cubicBezTo>
                  <a:pt x="0" y="161972"/>
                  <a:pt x="2978" y="103882"/>
                  <a:pt x="8793" y="46630"/>
                </a:cubicBezTo>
                <a:lnTo>
                  <a:pt x="15910" y="0"/>
                </a:lnTo>
                <a:lnTo>
                  <a:pt x="66316" y="18449"/>
                </a:lnTo>
                <a:cubicBezTo>
                  <a:pt x="226299" y="68209"/>
                  <a:pt x="396396" y="95015"/>
                  <a:pt x="572753" y="95015"/>
                </a:cubicBezTo>
                <a:cubicBezTo>
                  <a:pt x="749110" y="95015"/>
                  <a:pt x="919207" y="68209"/>
                  <a:pt x="1079190" y="18449"/>
                </a:cubicBezTo>
                <a:lnTo>
                  <a:pt x="1129597" y="0"/>
                </a:lnTo>
                <a:close/>
              </a:path>
            </a:pathLst>
          </a:custGeom>
          <a:solidFill>
            <a:srgbClr val="1B58A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p:cNvSpPr txBox="1">
            <a:spLocks/>
          </p:cNvSpPr>
          <p:nvPr/>
        </p:nvSpPr>
        <p:spPr>
          <a:xfrm>
            <a:off x="10051732" y="2481510"/>
            <a:ext cx="3299244" cy="950313"/>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ctr">
              <a:buFont typeface="Wingdings" charset="2"/>
              <a:buNone/>
            </a:pPr>
            <a:r>
              <a:rPr lang="en-US" sz="3200" b="1" dirty="0" smtClean="0">
                <a:solidFill>
                  <a:schemeClr val="bg1"/>
                </a:solidFill>
                <a:latin typeface="Arial" panose="020B0604020202020204" pitchFamily="34" charset="0"/>
                <a:cs typeface="Arial" panose="020B0604020202020204" pitchFamily="34" charset="0"/>
              </a:rPr>
              <a:t>Transparency</a:t>
            </a:r>
            <a:endParaRPr lang="en-US" sz="2400" dirty="0" smtClean="0">
              <a:solidFill>
                <a:schemeClr val="bg1"/>
              </a:solidFill>
              <a:latin typeface="Arial" panose="020B0604020202020204" pitchFamily="34" charset="0"/>
              <a:cs typeface="Arial" panose="020B0604020202020204" pitchFamily="34" charset="0"/>
            </a:endParaRPr>
          </a:p>
        </p:txBody>
      </p:sp>
      <p:sp>
        <p:nvSpPr>
          <p:cNvPr id="32" name="Content Placeholder 6"/>
          <p:cNvSpPr txBox="1">
            <a:spLocks/>
          </p:cNvSpPr>
          <p:nvPr/>
        </p:nvSpPr>
        <p:spPr>
          <a:xfrm>
            <a:off x="12601768" y="5754960"/>
            <a:ext cx="2306409" cy="950313"/>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ctr">
              <a:buFont typeface="Wingdings" charset="2"/>
              <a:buNone/>
            </a:pPr>
            <a:r>
              <a:rPr lang="en-US" sz="3200" b="1" dirty="0" smtClean="0">
                <a:solidFill>
                  <a:schemeClr val="bg1"/>
                </a:solidFill>
                <a:latin typeface="Arial" panose="020B0604020202020204" pitchFamily="34" charset="0"/>
                <a:cs typeface="Arial" panose="020B0604020202020204" pitchFamily="34" charset="0"/>
              </a:rPr>
              <a:t>Efficiency</a:t>
            </a:r>
            <a:endParaRPr lang="en-US" sz="2400" dirty="0" smtClean="0">
              <a:solidFill>
                <a:schemeClr val="bg1"/>
              </a:solidFill>
              <a:latin typeface="Arial" panose="020B0604020202020204" pitchFamily="34" charset="0"/>
              <a:cs typeface="Arial" panose="020B0604020202020204" pitchFamily="34" charset="0"/>
            </a:endParaRPr>
          </a:p>
        </p:txBody>
      </p:sp>
      <p:sp>
        <p:nvSpPr>
          <p:cNvPr id="33" name="Content Placeholder 6"/>
          <p:cNvSpPr txBox="1">
            <a:spLocks/>
          </p:cNvSpPr>
          <p:nvPr/>
        </p:nvSpPr>
        <p:spPr>
          <a:xfrm>
            <a:off x="8486968" y="5739720"/>
            <a:ext cx="2769971" cy="950313"/>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ctr">
              <a:buFont typeface="Wingdings" charset="2"/>
              <a:buNone/>
            </a:pPr>
            <a:r>
              <a:rPr lang="en-US" sz="3200" b="1" dirty="0" smtClean="0">
                <a:solidFill>
                  <a:schemeClr val="bg1"/>
                </a:solidFill>
                <a:latin typeface="Arial" panose="020B0604020202020204" pitchFamily="34" charset="0"/>
                <a:cs typeface="Arial" panose="020B0604020202020204" pitchFamily="34" charset="0"/>
              </a:rPr>
              <a:t>Quality</a:t>
            </a:r>
            <a:endParaRPr lang="en-US" sz="2400" dirty="0" smtClean="0">
              <a:solidFill>
                <a:schemeClr val="bg1"/>
              </a:solidFill>
              <a:latin typeface="Arial" panose="020B0604020202020204" pitchFamily="34" charset="0"/>
              <a:cs typeface="Arial" panose="020B0604020202020204" pitchFamily="34" charset="0"/>
            </a:endParaRPr>
          </a:p>
        </p:txBody>
      </p:sp>
      <p:sp>
        <p:nvSpPr>
          <p:cNvPr id="3" name="Oval 2"/>
          <p:cNvSpPr/>
          <p:nvPr/>
        </p:nvSpPr>
        <p:spPr>
          <a:xfrm>
            <a:off x="10468553" y="3657600"/>
            <a:ext cx="2667000" cy="266700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Content Placeholder 6"/>
          <p:cNvSpPr txBox="1">
            <a:spLocks/>
          </p:cNvSpPr>
          <p:nvPr/>
        </p:nvSpPr>
        <p:spPr>
          <a:xfrm>
            <a:off x="10625428" y="4647173"/>
            <a:ext cx="2315153" cy="950313"/>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ctr">
              <a:buNone/>
            </a:pPr>
            <a:r>
              <a:rPr lang="en-US" b="1" dirty="0" smtClean="0">
                <a:solidFill>
                  <a:srgbClr val="EE8822"/>
                </a:solidFill>
                <a:latin typeface="Arial" panose="020B0604020202020204" pitchFamily="34" charset="0"/>
                <a:cs typeface="Arial" panose="020B0604020202020204" pitchFamily="34" charset="0"/>
              </a:rPr>
              <a:t>BIM</a:t>
            </a:r>
            <a:br>
              <a:rPr lang="en-US" b="1" dirty="0" smtClean="0">
                <a:solidFill>
                  <a:srgbClr val="EE8822"/>
                </a:solidFill>
                <a:latin typeface="Arial" panose="020B0604020202020204" pitchFamily="34" charset="0"/>
                <a:cs typeface="Arial" panose="020B0604020202020204" pitchFamily="34" charset="0"/>
              </a:rPr>
            </a:br>
            <a:endParaRPr lang="en-US" sz="3200" dirty="0" smtClean="0">
              <a:solidFill>
                <a:srgbClr val="EE88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6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charset="0"/>
                <a:ea typeface="Arial" charset="0"/>
                <a:cs typeface="Arial" charset="0"/>
              </a:rPr>
              <a:t>Top BIM benefits for owners</a:t>
            </a:r>
            <a:endParaRPr lang="en-US" dirty="0">
              <a:latin typeface="Arial" charset="0"/>
              <a:ea typeface="Arial" charset="0"/>
              <a:cs typeface="Arial" charset="0"/>
            </a:endParaRPr>
          </a:p>
        </p:txBody>
      </p:sp>
      <p:sp>
        <p:nvSpPr>
          <p:cNvPr id="8" name="Content Placeholder 6"/>
          <p:cNvSpPr txBox="1">
            <a:spLocks/>
          </p:cNvSpPr>
          <p:nvPr/>
        </p:nvSpPr>
        <p:spPr>
          <a:xfrm>
            <a:off x="637187" y="8220655"/>
            <a:ext cx="7492402" cy="393180"/>
          </a:xfrm>
          <a:prstGeom prst="rect">
            <a:avLst/>
          </a:prstGeom>
        </p:spPr>
        <p:txBody>
          <a:bodyPr lIns="0" tIns="0" rIns="0" bIns="0">
            <a:noAutofit/>
          </a:bodyPr>
          <a:lstStyle/>
          <a:p>
            <a:pPr marL="115888" marR="0" lvl="0" indent="-9525" defTabSz="456973" rtl="0" eaLnBrk="1" fontAlgn="auto" latinLnBrk="0" hangingPunct="1">
              <a:lnSpc>
                <a:spcPct val="100000"/>
              </a:lnSpc>
              <a:spcBef>
                <a:spcPts val="0"/>
              </a:spcBef>
              <a:spcAft>
                <a:spcPts val="0"/>
              </a:spcAft>
              <a:buClr>
                <a:schemeClr val="accent4">
                  <a:lumMod val="75000"/>
                </a:schemeClr>
              </a:buClr>
              <a:buSzPct val="100000"/>
              <a:buFont typeface="Wingdings" charset="2"/>
              <a:buNone/>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6" name="Chart 5"/>
          <p:cNvGraphicFramePr/>
          <p:nvPr>
            <p:extLst>
              <p:ext uri="{D42A27DB-BD31-4B8C-83A1-F6EECF244321}">
                <p14:modId xmlns:p14="http://schemas.microsoft.com/office/powerpoint/2010/main" val="1865455358"/>
              </p:ext>
            </p:extLst>
          </p:nvPr>
        </p:nvGraphicFramePr>
        <p:xfrm>
          <a:off x="6766849" y="2844821"/>
          <a:ext cx="8465740" cy="514094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6"/>
          <p:cNvSpPr txBox="1">
            <a:spLocks/>
          </p:cNvSpPr>
          <p:nvPr/>
        </p:nvSpPr>
        <p:spPr>
          <a:xfrm>
            <a:off x="381001" y="3227826"/>
            <a:ext cx="6173424" cy="477547"/>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r">
              <a:buFont typeface="Wingdings" charset="2"/>
              <a:buNone/>
            </a:pPr>
            <a:r>
              <a:rPr lang="en-US" sz="2400" dirty="0" smtClean="0">
                <a:latin typeface="Arial" panose="020B0604020202020204" pitchFamily="34" charset="0"/>
                <a:cs typeface="Arial" panose="020B0604020202020204" pitchFamily="34" charset="0"/>
              </a:rPr>
              <a:t>Reduced document errors and omissions</a:t>
            </a:r>
          </a:p>
        </p:txBody>
      </p:sp>
      <p:sp>
        <p:nvSpPr>
          <p:cNvPr id="12" name="Content Placeholder 6"/>
          <p:cNvSpPr txBox="1">
            <a:spLocks/>
          </p:cNvSpPr>
          <p:nvPr/>
        </p:nvSpPr>
        <p:spPr>
          <a:xfrm>
            <a:off x="1689089" y="4201336"/>
            <a:ext cx="4865335" cy="477547"/>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r">
              <a:buFont typeface="Wingdings" charset="2"/>
              <a:buNone/>
            </a:pPr>
            <a:r>
              <a:rPr lang="en-US" sz="2400" dirty="0" smtClean="0">
                <a:latin typeface="Arial" panose="020B0604020202020204" pitchFamily="34" charset="0"/>
                <a:cs typeface="Arial" panose="020B0604020202020204" pitchFamily="34" charset="0"/>
              </a:rPr>
              <a:t>Reduced rework</a:t>
            </a:r>
          </a:p>
        </p:txBody>
      </p:sp>
      <p:sp>
        <p:nvSpPr>
          <p:cNvPr id="13" name="Content Placeholder 6"/>
          <p:cNvSpPr txBox="1">
            <a:spLocks/>
          </p:cNvSpPr>
          <p:nvPr/>
        </p:nvSpPr>
        <p:spPr>
          <a:xfrm>
            <a:off x="1689089" y="5174846"/>
            <a:ext cx="4865335" cy="477547"/>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r">
              <a:buFont typeface="Wingdings" charset="2"/>
              <a:buNone/>
            </a:pPr>
            <a:r>
              <a:rPr lang="en-US" sz="2400" dirty="0" smtClean="0">
                <a:latin typeface="Arial" panose="020B0604020202020204" pitchFamily="34" charset="0"/>
                <a:cs typeface="Arial" panose="020B0604020202020204" pitchFamily="34" charset="0"/>
              </a:rPr>
              <a:t>Reduced construction cost</a:t>
            </a:r>
          </a:p>
        </p:txBody>
      </p:sp>
      <p:sp>
        <p:nvSpPr>
          <p:cNvPr id="14" name="Content Placeholder 6"/>
          <p:cNvSpPr txBox="1">
            <a:spLocks/>
          </p:cNvSpPr>
          <p:nvPr/>
        </p:nvSpPr>
        <p:spPr>
          <a:xfrm>
            <a:off x="1263621" y="6148356"/>
            <a:ext cx="5290803" cy="477547"/>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r">
              <a:buFont typeface="Wingdings" charset="2"/>
              <a:buNone/>
            </a:pPr>
            <a:r>
              <a:rPr lang="en-US" sz="2400" dirty="0" smtClean="0">
                <a:latin typeface="Arial" panose="020B0604020202020204" pitchFamily="34" charset="0"/>
                <a:cs typeface="Arial" panose="020B0604020202020204" pitchFamily="34" charset="0"/>
              </a:rPr>
              <a:t>Reduce project duration</a:t>
            </a:r>
          </a:p>
        </p:txBody>
      </p:sp>
      <p:sp>
        <p:nvSpPr>
          <p:cNvPr id="15" name="Content Placeholder 6"/>
          <p:cNvSpPr txBox="1">
            <a:spLocks/>
          </p:cNvSpPr>
          <p:nvPr/>
        </p:nvSpPr>
        <p:spPr>
          <a:xfrm>
            <a:off x="1689089" y="7121868"/>
            <a:ext cx="4865335" cy="477547"/>
          </a:xfrm>
          <a:prstGeom prst="rect">
            <a:avLst/>
          </a:prstGeom>
        </p:spPr>
        <p:txBody>
          <a:bodyPr lIns="0" tIns="0" rIns="0" bIns="0" anchor="ctr">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r">
              <a:buFont typeface="Wingdings" charset="2"/>
              <a:buNone/>
            </a:pPr>
            <a:r>
              <a:rPr lang="en-US" sz="2400" dirty="0" smtClean="0">
                <a:latin typeface="Arial" panose="020B0604020202020204" pitchFamily="34" charset="0"/>
                <a:cs typeface="Arial" panose="020B0604020202020204" pitchFamily="34" charset="0"/>
              </a:rPr>
              <a:t>Fewer claims/litigation</a:t>
            </a:r>
          </a:p>
        </p:txBody>
      </p:sp>
      <p:sp>
        <p:nvSpPr>
          <p:cNvPr id="16" name="TextBox 15"/>
          <p:cNvSpPr txBox="1"/>
          <p:nvPr/>
        </p:nvSpPr>
        <p:spPr>
          <a:xfrm>
            <a:off x="812879" y="1161670"/>
            <a:ext cx="14615239" cy="1316120"/>
          </a:xfrm>
          <a:prstGeom prst="rect">
            <a:avLst/>
          </a:prstGeom>
          <a:noFill/>
        </p:spPr>
        <p:txBody>
          <a:bodyPr wrap="square" lIns="145152" tIns="72576" rIns="145152" bIns="72576" rtlCol="0">
            <a:spAutoFit/>
          </a:bodyPr>
          <a:lstStyle/>
          <a:p>
            <a:r>
              <a:rPr lang="en-US" altLang="en-US" sz="3800" dirty="0" smtClean="0">
                <a:solidFill>
                  <a:srgbClr val="1858A8"/>
                </a:solidFill>
                <a:latin typeface="Arial" pitchFamily="34" charset="0"/>
                <a:ea typeface="Frutiger Next LT W1G"/>
              </a:rPr>
              <a:t>Top internal business benefits of using BIM for construction projects for owners</a:t>
            </a:r>
            <a:endParaRPr lang="en-US" altLang="en-US" sz="3800" strike="sngStrike" baseline="30000" dirty="0">
              <a:solidFill>
                <a:srgbClr val="1858A8"/>
              </a:solidFill>
              <a:latin typeface="Arial" pitchFamily="34" charset="0"/>
              <a:ea typeface="Frutiger Next LT W1G"/>
            </a:endParaRPr>
          </a:p>
        </p:txBody>
      </p:sp>
    </p:spTree>
    <p:extLst>
      <p:ext uri="{BB962C8B-B14F-4D97-AF65-F5344CB8AC3E}">
        <p14:creationId xmlns:p14="http://schemas.microsoft.com/office/powerpoint/2010/main" val="670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n-US" dirty="0" smtClean="0">
                <a:latin typeface="Arial" charset="0"/>
                <a:ea typeface="Arial" charset="0"/>
                <a:cs typeface="Arial" charset="0"/>
              </a:rPr>
              <a:t>How BIM saves owners’ time and money</a:t>
            </a:r>
            <a:br>
              <a:rPr lang="en-US" dirty="0" smtClean="0">
                <a:latin typeface="Arial" charset="0"/>
                <a:ea typeface="Arial" charset="0"/>
                <a:cs typeface="Arial" charset="0"/>
              </a:rPr>
            </a:br>
            <a:r>
              <a:rPr lang="en-US" dirty="0" smtClean="0">
                <a:latin typeface="Arial" charset="0"/>
                <a:ea typeface="Arial" charset="0"/>
                <a:cs typeface="Arial" charset="0"/>
              </a:rPr>
              <a:t>throughout the building lifecycle </a:t>
            </a:r>
            <a:endParaRPr lang="en-US" dirty="0">
              <a:latin typeface="Arial" charset="0"/>
              <a:ea typeface="Arial" charset="0"/>
              <a:cs typeface="Arial" charset="0"/>
            </a:endParaRPr>
          </a:p>
        </p:txBody>
      </p:sp>
      <p:sp>
        <p:nvSpPr>
          <p:cNvPr id="13" name="Content Placeholder 6"/>
          <p:cNvSpPr txBox="1">
            <a:spLocks/>
          </p:cNvSpPr>
          <p:nvPr/>
        </p:nvSpPr>
        <p:spPr>
          <a:xfrm>
            <a:off x="797081" y="5859985"/>
            <a:ext cx="4745195" cy="192613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lgn="ctr">
              <a:buFont typeface="Wingdings" charset="2"/>
              <a:buNone/>
            </a:pPr>
            <a:r>
              <a:rPr lang="en-US" sz="3200" b="1" dirty="0" smtClean="0">
                <a:solidFill>
                  <a:schemeClr val="accent3"/>
                </a:solidFill>
                <a:latin typeface="Arial" panose="020B0604020202020204" pitchFamily="34" charset="0"/>
                <a:cs typeface="Arial" panose="020B0604020202020204" pitchFamily="34" charset="0"/>
              </a:rPr>
              <a:t>Design</a:t>
            </a:r>
          </a:p>
        </p:txBody>
      </p:sp>
      <p:sp>
        <p:nvSpPr>
          <p:cNvPr id="18" name="Content Placeholder 6"/>
          <p:cNvSpPr txBox="1">
            <a:spLocks/>
          </p:cNvSpPr>
          <p:nvPr/>
        </p:nvSpPr>
        <p:spPr>
          <a:xfrm>
            <a:off x="5542276" y="5859985"/>
            <a:ext cx="4745195" cy="192613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lvl="0" indent="-9525" algn="ctr" defTabSz="1015246">
              <a:buNone/>
            </a:pPr>
            <a:r>
              <a:rPr lang="en-US" sz="3200" b="1" dirty="0" smtClean="0">
                <a:solidFill>
                  <a:schemeClr val="accent3"/>
                </a:solidFill>
                <a:latin typeface="Arial" panose="020B0604020202020204" pitchFamily="34" charset="0"/>
                <a:cs typeface="Arial" panose="020B0604020202020204" pitchFamily="34" charset="0"/>
              </a:rPr>
              <a:t>Construction</a:t>
            </a:r>
            <a:endParaRPr lang="en-US" sz="3200" b="1" dirty="0">
              <a:solidFill>
                <a:schemeClr val="accent3"/>
              </a:solidFill>
              <a:latin typeface="Arial" panose="020B0604020202020204" pitchFamily="34" charset="0"/>
              <a:cs typeface="Arial" panose="020B0604020202020204" pitchFamily="34" charset="0"/>
            </a:endParaRPr>
          </a:p>
        </p:txBody>
      </p:sp>
      <p:sp>
        <p:nvSpPr>
          <p:cNvPr id="19" name="Content Placeholder 6"/>
          <p:cNvSpPr txBox="1">
            <a:spLocks/>
          </p:cNvSpPr>
          <p:nvPr/>
        </p:nvSpPr>
        <p:spPr>
          <a:xfrm>
            <a:off x="10155377" y="5859985"/>
            <a:ext cx="4745195" cy="1926131"/>
          </a:xfrm>
          <a:prstGeom prst="rect">
            <a:avLst/>
          </a:prstGeom>
          <a:ln>
            <a:noFill/>
          </a:ln>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lvl="0" indent="-9525" algn="ctr" defTabSz="1015246">
              <a:buNone/>
            </a:pPr>
            <a:r>
              <a:rPr lang="en-US" sz="3200" b="1" dirty="0" smtClean="0">
                <a:solidFill>
                  <a:schemeClr val="accent3"/>
                </a:solidFill>
                <a:latin typeface="Arial" panose="020B0604020202020204" pitchFamily="34" charset="0"/>
                <a:cs typeface="Arial" panose="020B0604020202020204" pitchFamily="34" charset="0"/>
              </a:rPr>
              <a:t>Management</a:t>
            </a:r>
            <a:endParaRPr lang="en-US" sz="3200" b="1" dirty="0">
              <a:solidFill>
                <a:schemeClr val="accent3"/>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961" y="2190158"/>
            <a:ext cx="3384550" cy="33845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1677" y="2190158"/>
            <a:ext cx="3387725" cy="3384550"/>
          </a:xfrm>
          <a:prstGeom prst="rect">
            <a:avLst/>
          </a:prstGeom>
        </p:spPr>
      </p:pic>
      <p:grpSp>
        <p:nvGrpSpPr>
          <p:cNvPr id="7" name="Group 6"/>
          <p:cNvGrpSpPr/>
          <p:nvPr/>
        </p:nvGrpSpPr>
        <p:grpSpPr>
          <a:xfrm>
            <a:off x="6222598" y="2190750"/>
            <a:ext cx="3384550" cy="3384550"/>
            <a:chOff x="5916613" y="2114550"/>
            <a:chExt cx="3384550" cy="3384550"/>
          </a:xfrm>
        </p:grpSpPr>
        <p:sp>
          <p:nvSpPr>
            <p:cNvPr id="3" name="AutoShape 3"/>
            <p:cNvSpPr>
              <a:spLocks noChangeAspect="1" noChangeArrowheads="1" noTextEdit="1"/>
            </p:cNvSpPr>
            <p:nvPr/>
          </p:nvSpPr>
          <p:spPr bwMode="auto">
            <a:xfrm>
              <a:off x="5916613" y="2114550"/>
              <a:ext cx="3384550"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p:cNvSpPr>
              <a:spLocks/>
            </p:cNvSpPr>
            <p:nvPr/>
          </p:nvSpPr>
          <p:spPr bwMode="auto">
            <a:xfrm>
              <a:off x="6119813" y="2317750"/>
              <a:ext cx="2978150" cy="2978150"/>
            </a:xfrm>
            <a:custGeom>
              <a:avLst/>
              <a:gdLst>
                <a:gd name="T0" fmla="*/ 2 w 1876"/>
                <a:gd name="T1" fmla="*/ 890 h 1876"/>
                <a:gd name="T2" fmla="*/ 18 w 1876"/>
                <a:gd name="T3" fmla="*/ 750 h 1876"/>
                <a:gd name="T4" fmla="*/ 56 w 1876"/>
                <a:gd name="T5" fmla="*/ 616 h 1876"/>
                <a:gd name="T6" fmla="*/ 114 w 1876"/>
                <a:gd name="T7" fmla="*/ 492 h 1876"/>
                <a:gd name="T8" fmla="*/ 186 w 1876"/>
                <a:gd name="T9" fmla="*/ 378 h 1876"/>
                <a:gd name="T10" fmla="*/ 274 w 1876"/>
                <a:gd name="T11" fmla="*/ 276 h 1876"/>
                <a:gd name="T12" fmla="*/ 376 w 1876"/>
                <a:gd name="T13" fmla="*/ 188 h 1876"/>
                <a:gd name="T14" fmla="*/ 490 w 1876"/>
                <a:gd name="T15" fmla="*/ 114 h 1876"/>
                <a:gd name="T16" fmla="*/ 616 w 1876"/>
                <a:gd name="T17" fmla="*/ 58 h 1876"/>
                <a:gd name="T18" fmla="*/ 748 w 1876"/>
                <a:gd name="T19" fmla="*/ 20 h 1876"/>
                <a:gd name="T20" fmla="*/ 890 w 1876"/>
                <a:gd name="T21" fmla="*/ 2 h 1876"/>
                <a:gd name="T22" fmla="*/ 986 w 1876"/>
                <a:gd name="T23" fmla="*/ 2 h 1876"/>
                <a:gd name="T24" fmla="*/ 1126 w 1876"/>
                <a:gd name="T25" fmla="*/ 20 h 1876"/>
                <a:gd name="T26" fmla="*/ 1260 w 1876"/>
                <a:gd name="T27" fmla="*/ 58 h 1876"/>
                <a:gd name="T28" fmla="*/ 1384 w 1876"/>
                <a:gd name="T29" fmla="*/ 114 h 1876"/>
                <a:gd name="T30" fmla="*/ 1498 w 1876"/>
                <a:gd name="T31" fmla="*/ 188 h 1876"/>
                <a:gd name="T32" fmla="*/ 1600 w 1876"/>
                <a:gd name="T33" fmla="*/ 276 h 1876"/>
                <a:gd name="T34" fmla="*/ 1688 w 1876"/>
                <a:gd name="T35" fmla="*/ 378 h 1876"/>
                <a:gd name="T36" fmla="*/ 1762 w 1876"/>
                <a:gd name="T37" fmla="*/ 492 h 1876"/>
                <a:gd name="T38" fmla="*/ 1818 w 1876"/>
                <a:gd name="T39" fmla="*/ 616 h 1876"/>
                <a:gd name="T40" fmla="*/ 1856 w 1876"/>
                <a:gd name="T41" fmla="*/ 750 h 1876"/>
                <a:gd name="T42" fmla="*/ 1874 w 1876"/>
                <a:gd name="T43" fmla="*/ 890 h 1876"/>
                <a:gd name="T44" fmla="*/ 1874 w 1876"/>
                <a:gd name="T45" fmla="*/ 986 h 1876"/>
                <a:gd name="T46" fmla="*/ 1856 w 1876"/>
                <a:gd name="T47" fmla="*/ 1128 h 1876"/>
                <a:gd name="T48" fmla="*/ 1818 w 1876"/>
                <a:gd name="T49" fmla="*/ 1260 h 1876"/>
                <a:gd name="T50" fmla="*/ 1762 w 1876"/>
                <a:gd name="T51" fmla="*/ 1386 h 1876"/>
                <a:gd name="T52" fmla="*/ 1688 w 1876"/>
                <a:gd name="T53" fmla="*/ 1500 h 1876"/>
                <a:gd name="T54" fmla="*/ 1600 w 1876"/>
                <a:gd name="T55" fmla="*/ 1602 h 1876"/>
                <a:gd name="T56" fmla="*/ 1498 w 1876"/>
                <a:gd name="T57" fmla="*/ 1690 h 1876"/>
                <a:gd name="T58" fmla="*/ 1384 w 1876"/>
                <a:gd name="T59" fmla="*/ 1762 h 1876"/>
                <a:gd name="T60" fmla="*/ 1260 w 1876"/>
                <a:gd name="T61" fmla="*/ 1820 h 1876"/>
                <a:gd name="T62" fmla="*/ 1126 w 1876"/>
                <a:gd name="T63" fmla="*/ 1858 h 1876"/>
                <a:gd name="T64" fmla="*/ 986 w 1876"/>
                <a:gd name="T65" fmla="*/ 1874 h 1876"/>
                <a:gd name="T66" fmla="*/ 890 w 1876"/>
                <a:gd name="T67" fmla="*/ 1874 h 1876"/>
                <a:gd name="T68" fmla="*/ 748 w 1876"/>
                <a:gd name="T69" fmla="*/ 1858 h 1876"/>
                <a:gd name="T70" fmla="*/ 616 w 1876"/>
                <a:gd name="T71" fmla="*/ 1820 h 1876"/>
                <a:gd name="T72" fmla="*/ 490 w 1876"/>
                <a:gd name="T73" fmla="*/ 1762 h 1876"/>
                <a:gd name="T74" fmla="*/ 376 w 1876"/>
                <a:gd name="T75" fmla="*/ 1690 h 1876"/>
                <a:gd name="T76" fmla="*/ 274 w 1876"/>
                <a:gd name="T77" fmla="*/ 1602 h 1876"/>
                <a:gd name="T78" fmla="*/ 186 w 1876"/>
                <a:gd name="T79" fmla="*/ 1500 h 1876"/>
                <a:gd name="T80" fmla="*/ 114 w 1876"/>
                <a:gd name="T81" fmla="*/ 1386 h 1876"/>
                <a:gd name="T82" fmla="*/ 56 w 1876"/>
                <a:gd name="T83" fmla="*/ 1260 h 1876"/>
                <a:gd name="T84" fmla="*/ 18 w 1876"/>
                <a:gd name="T85" fmla="*/ 1128 h 1876"/>
                <a:gd name="T86" fmla="*/ 2 w 1876"/>
                <a:gd name="T87" fmla="*/ 986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6" h="1876">
                  <a:moveTo>
                    <a:pt x="0" y="938"/>
                  </a:moveTo>
                  <a:lnTo>
                    <a:pt x="0" y="938"/>
                  </a:lnTo>
                  <a:lnTo>
                    <a:pt x="2" y="890"/>
                  </a:lnTo>
                  <a:lnTo>
                    <a:pt x="4" y="842"/>
                  </a:lnTo>
                  <a:lnTo>
                    <a:pt x="10" y="796"/>
                  </a:lnTo>
                  <a:lnTo>
                    <a:pt x="18" y="750"/>
                  </a:lnTo>
                  <a:lnTo>
                    <a:pt x="30" y="704"/>
                  </a:lnTo>
                  <a:lnTo>
                    <a:pt x="42" y="660"/>
                  </a:lnTo>
                  <a:lnTo>
                    <a:pt x="56" y="616"/>
                  </a:lnTo>
                  <a:lnTo>
                    <a:pt x="74" y="574"/>
                  </a:lnTo>
                  <a:lnTo>
                    <a:pt x="92" y="532"/>
                  </a:lnTo>
                  <a:lnTo>
                    <a:pt x="114" y="492"/>
                  </a:lnTo>
                  <a:lnTo>
                    <a:pt x="136" y="452"/>
                  </a:lnTo>
                  <a:lnTo>
                    <a:pt x="160" y="414"/>
                  </a:lnTo>
                  <a:lnTo>
                    <a:pt x="186" y="378"/>
                  </a:lnTo>
                  <a:lnTo>
                    <a:pt x="214" y="342"/>
                  </a:lnTo>
                  <a:lnTo>
                    <a:pt x="244" y="308"/>
                  </a:lnTo>
                  <a:lnTo>
                    <a:pt x="274" y="276"/>
                  </a:lnTo>
                  <a:lnTo>
                    <a:pt x="308" y="244"/>
                  </a:lnTo>
                  <a:lnTo>
                    <a:pt x="342" y="214"/>
                  </a:lnTo>
                  <a:lnTo>
                    <a:pt x="376" y="188"/>
                  </a:lnTo>
                  <a:lnTo>
                    <a:pt x="414" y="162"/>
                  </a:lnTo>
                  <a:lnTo>
                    <a:pt x="452" y="136"/>
                  </a:lnTo>
                  <a:lnTo>
                    <a:pt x="490" y="114"/>
                  </a:lnTo>
                  <a:lnTo>
                    <a:pt x="532" y="94"/>
                  </a:lnTo>
                  <a:lnTo>
                    <a:pt x="572" y="74"/>
                  </a:lnTo>
                  <a:lnTo>
                    <a:pt x="616" y="58"/>
                  </a:lnTo>
                  <a:lnTo>
                    <a:pt x="658" y="44"/>
                  </a:lnTo>
                  <a:lnTo>
                    <a:pt x="704" y="30"/>
                  </a:lnTo>
                  <a:lnTo>
                    <a:pt x="748" y="20"/>
                  </a:lnTo>
                  <a:lnTo>
                    <a:pt x="794" y="12"/>
                  </a:lnTo>
                  <a:lnTo>
                    <a:pt x="842" y="6"/>
                  </a:lnTo>
                  <a:lnTo>
                    <a:pt x="890" y="2"/>
                  </a:lnTo>
                  <a:lnTo>
                    <a:pt x="938" y="0"/>
                  </a:lnTo>
                  <a:lnTo>
                    <a:pt x="938" y="0"/>
                  </a:lnTo>
                  <a:lnTo>
                    <a:pt x="986" y="2"/>
                  </a:lnTo>
                  <a:lnTo>
                    <a:pt x="1034" y="6"/>
                  </a:lnTo>
                  <a:lnTo>
                    <a:pt x="1080" y="12"/>
                  </a:lnTo>
                  <a:lnTo>
                    <a:pt x="1126" y="20"/>
                  </a:lnTo>
                  <a:lnTo>
                    <a:pt x="1172" y="30"/>
                  </a:lnTo>
                  <a:lnTo>
                    <a:pt x="1216" y="44"/>
                  </a:lnTo>
                  <a:lnTo>
                    <a:pt x="1260" y="58"/>
                  </a:lnTo>
                  <a:lnTo>
                    <a:pt x="1302" y="74"/>
                  </a:lnTo>
                  <a:lnTo>
                    <a:pt x="1344" y="94"/>
                  </a:lnTo>
                  <a:lnTo>
                    <a:pt x="1384" y="114"/>
                  </a:lnTo>
                  <a:lnTo>
                    <a:pt x="1424" y="136"/>
                  </a:lnTo>
                  <a:lnTo>
                    <a:pt x="1462" y="162"/>
                  </a:lnTo>
                  <a:lnTo>
                    <a:pt x="1498" y="188"/>
                  </a:lnTo>
                  <a:lnTo>
                    <a:pt x="1534" y="214"/>
                  </a:lnTo>
                  <a:lnTo>
                    <a:pt x="1568" y="244"/>
                  </a:lnTo>
                  <a:lnTo>
                    <a:pt x="1600" y="276"/>
                  </a:lnTo>
                  <a:lnTo>
                    <a:pt x="1632" y="308"/>
                  </a:lnTo>
                  <a:lnTo>
                    <a:pt x="1662" y="342"/>
                  </a:lnTo>
                  <a:lnTo>
                    <a:pt x="1688" y="378"/>
                  </a:lnTo>
                  <a:lnTo>
                    <a:pt x="1716" y="414"/>
                  </a:lnTo>
                  <a:lnTo>
                    <a:pt x="1740" y="452"/>
                  </a:lnTo>
                  <a:lnTo>
                    <a:pt x="1762" y="492"/>
                  </a:lnTo>
                  <a:lnTo>
                    <a:pt x="1782" y="532"/>
                  </a:lnTo>
                  <a:lnTo>
                    <a:pt x="1802" y="574"/>
                  </a:lnTo>
                  <a:lnTo>
                    <a:pt x="1818" y="616"/>
                  </a:lnTo>
                  <a:lnTo>
                    <a:pt x="1834" y="660"/>
                  </a:lnTo>
                  <a:lnTo>
                    <a:pt x="1846" y="704"/>
                  </a:lnTo>
                  <a:lnTo>
                    <a:pt x="1856" y="750"/>
                  </a:lnTo>
                  <a:lnTo>
                    <a:pt x="1864" y="796"/>
                  </a:lnTo>
                  <a:lnTo>
                    <a:pt x="1870" y="842"/>
                  </a:lnTo>
                  <a:lnTo>
                    <a:pt x="1874" y="890"/>
                  </a:lnTo>
                  <a:lnTo>
                    <a:pt x="1876" y="938"/>
                  </a:lnTo>
                  <a:lnTo>
                    <a:pt x="1876" y="938"/>
                  </a:lnTo>
                  <a:lnTo>
                    <a:pt x="1874" y="986"/>
                  </a:lnTo>
                  <a:lnTo>
                    <a:pt x="1870" y="1034"/>
                  </a:lnTo>
                  <a:lnTo>
                    <a:pt x="1864" y="1082"/>
                  </a:lnTo>
                  <a:lnTo>
                    <a:pt x="1856" y="1128"/>
                  </a:lnTo>
                  <a:lnTo>
                    <a:pt x="1846" y="1172"/>
                  </a:lnTo>
                  <a:lnTo>
                    <a:pt x="1834" y="1218"/>
                  </a:lnTo>
                  <a:lnTo>
                    <a:pt x="1818" y="1260"/>
                  </a:lnTo>
                  <a:lnTo>
                    <a:pt x="1802" y="1304"/>
                  </a:lnTo>
                  <a:lnTo>
                    <a:pt x="1782" y="1346"/>
                  </a:lnTo>
                  <a:lnTo>
                    <a:pt x="1762" y="1386"/>
                  </a:lnTo>
                  <a:lnTo>
                    <a:pt x="1740" y="1424"/>
                  </a:lnTo>
                  <a:lnTo>
                    <a:pt x="1716" y="1462"/>
                  </a:lnTo>
                  <a:lnTo>
                    <a:pt x="1688" y="1500"/>
                  </a:lnTo>
                  <a:lnTo>
                    <a:pt x="1662" y="1534"/>
                  </a:lnTo>
                  <a:lnTo>
                    <a:pt x="1632" y="1568"/>
                  </a:lnTo>
                  <a:lnTo>
                    <a:pt x="1600" y="1602"/>
                  </a:lnTo>
                  <a:lnTo>
                    <a:pt x="1568" y="1632"/>
                  </a:lnTo>
                  <a:lnTo>
                    <a:pt x="1534" y="1662"/>
                  </a:lnTo>
                  <a:lnTo>
                    <a:pt x="1498" y="1690"/>
                  </a:lnTo>
                  <a:lnTo>
                    <a:pt x="1462" y="1716"/>
                  </a:lnTo>
                  <a:lnTo>
                    <a:pt x="1424" y="1740"/>
                  </a:lnTo>
                  <a:lnTo>
                    <a:pt x="1384" y="1762"/>
                  </a:lnTo>
                  <a:lnTo>
                    <a:pt x="1344" y="1784"/>
                  </a:lnTo>
                  <a:lnTo>
                    <a:pt x="1302" y="1802"/>
                  </a:lnTo>
                  <a:lnTo>
                    <a:pt x="1260" y="1820"/>
                  </a:lnTo>
                  <a:lnTo>
                    <a:pt x="1216" y="1834"/>
                  </a:lnTo>
                  <a:lnTo>
                    <a:pt x="1172" y="1846"/>
                  </a:lnTo>
                  <a:lnTo>
                    <a:pt x="1126" y="1858"/>
                  </a:lnTo>
                  <a:lnTo>
                    <a:pt x="1080" y="1866"/>
                  </a:lnTo>
                  <a:lnTo>
                    <a:pt x="1034" y="1872"/>
                  </a:lnTo>
                  <a:lnTo>
                    <a:pt x="986" y="1874"/>
                  </a:lnTo>
                  <a:lnTo>
                    <a:pt x="938" y="1876"/>
                  </a:lnTo>
                  <a:lnTo>
                    <a:pt x="938" y="1876"/>
                  </a:lnTo>
                  <a:lnTo>
                    <a:pt x="890" y="1874"/>
                  </a:lnTo>
                  <a:lnTo>
                    <a:pt x="842" y="1872"/>
                  </a:lnTo>
                  <a:lnTo>
                    <a:pt x="794" y="1866"/>
                  </a:lnTo>
                  <a:lnTo>
                    <a:pt x="748" y="1858"/>
                  </a:lnTo>
                  <a:lnTo>
                    <a:pt x="704" y="1846"/>
                  </a:lnTo>
                  <a:lnTo>
                    <a:pt x="658" y="1834"/>
                  </a:lnTo>
                  <a:lnTo>
                    <a:pt x="616" y="1820"/>
                  </a:lnTo>
                  <a:lnTo>
                    <a:pt x="572" y="1802"/>
                  </a:lnTo>
                  <a:lnTo>
                    <a:pt x="532" y="1784"/>
                  </a:lnTo>
                  <a:lnTo>
                    <a:pt x="490" y="1762"/>
                  </a:lnTo>
                  <a:lnTo>
                    <a:pt x="452" y="1740"/>
                  </a:lnTo>
                  <a:lnTo>
                    <a:pt x="414" y="1716"/>
                  </a:lnTo>
                  <a:lnTo>
                    <a:pt x="376" y="1690"/>
                  </a:lnTo>
                  <a:lnTo>
                    <a:pt x="342" y="1662"/>
                  </a:lnTo>
                  <a:lnTo>
                    <a:pt x="308" y="1632"/>
                  </a:lnTo>
                  <a:lnTo>
                    <a:pt x="274" y="1602"/>
                  </a:lnTo>
                  <a:lnTo>
                    <a:pt x="244" y="1568"/>
                  </a:lnTo>
                  <a:lnTo>
                    <a:pt x="214" y="1534"/>
                  </a:lnTo>
                  <a:lnTo>
                    <a:pt x="186" y="1500"/>
                  </a:lnTo>
                  <a:lnTo>
                    <a:pt x="160" y="1462"/>
                  </a:lnTo>
                  <a:lnTo>
                    <a:pt x="136" y="1424"/>
                  </a:lnTo>
                  <a:lnTo>
                    <a:pt x="114" y="1386"/>
                  </a:lnTo>
                  <a:lnTo>
                    <a:pt x="92" y="1346"/>
                  </a:lnTo>
                  <a:lnTo>
                    <a:pt x="74" y="1304"/>
                  </a:lnTo>
                  <a:lnTo>
                    <a:pt x="56" y="1260"/>
                  </a:lnTo>
                  <a:lnTo>
                    <a:pt x="42" y="1218"/>
                  </a:lnTo>
                  <a:lnTo>
                    <a:pt x="30" y="1172"/>
                  </a:lnTo>
                  <a:lnTo>
                    <a:pt x="18" y="1128"/>
                  </a:lnTo>
                  <a:lnTo>
                    <a:pt x="10" y="1082"/>
                  </a:lnTo>
                  <a:lnTo>
                    <a:pt x="4" y="1034"/>
                  </a:lnTo>
                  <a:lnTo>
                    <a:pt x="2" y="986"/>
                  </a:lnTo>
                  <a:lnTo>
                    <a:pt x="0" y="938"/>
                  </a:lnTo>
                  <a:lnTo>
                    <a:pt x="0" y="938"/>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5935663" y="2133600"/>
              <a:ext cx="3346450" cy="3346450"/>
            </a:xfrm>
            <a:custGeom>
              <a:avLst/>
              <a:gdLst>
                <a:gd name="T0" fmla="*/ 0 w 2108"/>
                <a:gd name="T1" fmla="*/ 1000 h 2108"/>
                <a:gd name="T2" fmla="*/ 20 w 2108"/>
                <a:gd name="T3" fmla="*/ 842 h 2108"/>
                <a:gd name="T4" fmla="*/ 64 w 2108"/>
                <a:gd name="T5" fmla="*/ 692 h 2108"/>
                <a:gd name="T6" fmla="*/ 126 w 2108"/>
                <a:gd name="T7" fmla="*/ 552 h 2108"/>
                <a:gd name="T8" fmla="*/ 208 w 2108"/>
                <a:gd name="T9" fmla="*/ 424 h 2108"/>
                <a:gd name="T10" fmla="*/ 308 w 2108"/>
                <a:gd name="T11" fmla="*/ 308 h 2108"/>
                <a:gd name="T12" fmla="*/ 422 w 2108"/>
                <a:gd name="T13" fmla="*/ 210 h 2108"/>
                <a:gd name="T14" fmla="*/ 550 w 2108"/>
                <a:gd name="T15" fmla="*/ 128 h 2108"/>
                <a:gd name="T16" fmla="*/ 692 w 2108"/>
                <a:gd name="T17" fmla="*/ 64 h 2108"/>
                <a:gd name="T18" fmla="*/ 842 w 2108"/>
                <a:gd name="T19" fmla="*/ 22 h 2108"/>
                <a:gd name="T20" fmla="*/ 1000 w 2108"/>
                <a:gd name="T21" fmla="*/ 2 h 2108"/>
                <a:gd name="T22" fmla="*/ 1108 w 2108"/>
                <a:gd name="T23" fmla="*/ 2 h 2108"/>
                <a:gd name="T24" fmla="*/ 1266 w 2108"/>
                <a:gd name="T25" fmla="*/ 22 h 2108"/>
                <a:gd name="T26" fmla="*/ 1416 w 2108"/>
                <a:gd name="T27" fmla="*/ 64 h 2108"/>
                <a:gd name="T28" fmla="*/ 1556 w 2108"/>
                <a:gd name="T29" fmla="*/ 128 h 2108"/>
                <a:gd name="T30" fmla="*/ 1684 w 2108"/>
                <a:gd name="T31" fmla="*/ 210 h 2108"/>
                <a:gd name="T32" fmla="*/ 1800 w 2108"/>
                <a:gd name="T33" fmla="*/ 308 h 2108"/>
                <a:gd name="T34" fmla="*/ 1898 w 2108"/>
                <a:gd name="T35" fmla="*/ 424 h 2108"/>
                <a:gd name="T36" fmla="*/ 1980 w 2108"/>
                <a:gd name="T37" fmla="*/ 552 h 2108"/>
                <a:gd name="T38" fmla="*/ 2044 w 2108"/>
                <a:gd name="T39" fmla="*/ 692 h 2108"/>
                <a:gd name="T40" fmla="*/ 2086 w 2108"/>
                <a:gd name="T41" fmla="*/ 842 h 2108"/>
                <a:gd name="T42" fmla="*/ 2106 w 2108"/>
                <a:gd name="T43" fmla="*/ 1000 h 2108"/>
                <a:gd name="T44" fmla="*/ 2106 w 2108"/>
                <a:gd name="T45" fmla="*/ 1108 h 2108"/>
                <a:gd name="T46" fmla="*/ 2086 w 2108"/>
                <a:gd name="T47" fmla="*/ 1266 h 2108"/>
                <a:gd name="T48" fmla="*/ 2044 w 2108"/>
                <a:gd name="T49" fmla="*/ 1418 h 2108"/>
                <a:gd name="T50" fmla="*/ 1980 w 2108"/>
                <a:gd name="T51" fmla="*/ 1558 h 2108"/>
                <a:gd name="T52" fmla="*/ 1898 w 2108"/>
                <a:gd name="T53" fmla="*/ 1686 h 2108"/>
                <a:gd name="T54" fmla="*/ 1800 w 2108"/>
                <a:gd name="T55" fmla="*/ 1800 h 2108"/>
                <a:gd name="T56" fmla="*/ 1684 w 2108"/>
                <a:gd name="T57" fmla="*/ 1900 h 2108"/>
                <a:gd name="T58" fmla="*/ 1556 w 2108"/>
                <a:gd name="T59" fmla="*/ 1982 h 2108"/>
                <a:gd name="T60" fmla="*/ 1416 w 2108"/>
                <a:gd name="T61" fmla="*/ 2044 h 2108"/>
                <a:gd name="T62" fmla="*/ 1266 w 2108"/>
                <a:gd name="T63" fmla="*/ 2088 h 2108"/>
                <a:gd name="T64" fmla="*/ 1108 w 2108"/>
                <a:gd name="T65" fmla="*/ 2108 h 2108"/>
                <a:gd name="T66" fmla="*/ 1000 w 2108"/>
                <a:gd name="T67" fmla="*/ 2108 h 2108"/>
                <a:gd name="T68" fmla="*/ 842 w 2108"/>
                <a:gd name="T69" fmla="*/ 2088 h 2108"/>
                <a:gd name="T70" fmla="*/ 692 w 2108"/>
                <a:gd name="T71" fmla="*/ 2044 h 2108"/>
                <a:gd name="T72" fmla="*/ 550 w 2108"/>
                <a:gd name="T73" fmla="*/ 1982 h 2108"/>
                <a:gd name="T74" fmla="*/ 422 w 2108"/>
                <a:gd name="T75" fmla="*/ 1900 h 2108"/>
                <a:gd name="T76" fmla="*/ 308 w 2108"/>
                <a:gd name="T77" fmla="*/ 1800 h 2108"/>
                <a:gd name="T78" fmla="*/ 208 w 2108"/>
                <a:gd name="T79" fmla="*/ 1686 h 2108"/>
                <a:gd name="T80" fmla="*/ 126 w 2108"/>
                <a:gd name="T81" fmla="*/ 1558 h 2108"/>
                <a:gd name="T82" fmla="*/ 64 w 2108"/>
                <a:gd name="T83" fmla="*/ 1418 h 2108"/>
                <a:gd name="T84" fmla="*/ 20 w 2108"/>
                <a:gd name="T85" fmla="*/ 1266 h 2108"/>
                <a:gd name="T86" fmla="*/ 0 w 2108"/>
                <a:gd name="T87" fmla="*/ 1108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8" h="2108">
                  <a:moveTo>
                    <a:pt x="0" y="1054"/>
                  </a:moveTo>
                  <a:lnTo>
                    <a:pt x="0" y="1054"/>
                  </a:lnTo>
                  <a:lnTo>
                    <a:pt x="0" y="1000"/>
                  </a:lnTo>
                  <a:lnTo>
                    <a:pt x="4" y="946"/>
                  </a:lnTo>
                  <a:lnTo>
                    <a:pt x="12" y="894"/>
                  </a:lnTo>
                  <a:lnTo>
                    <a:pt x="20" y="842"/>
                  </a:lnTo>
                  <a:lnTo>
                    <a:pt x="32" y="792"/>
                  </a:lnTo>
                  <a:lnTo>
                    <a:pt x="46" y="740"/>
                  </a:lnTo>
                  <a:lnTo>
                    <a:pt x="64" y="692"/>
                  </a:lnTo>
                  <a:lnTo>
                    <a:pt x="82" y="644"/>
                  </a:lnTo>
                  <a:lnTo>
                    <a:pt x="104" y="598"/>
                  </a:lnTo>
                  <a:lnTo>
                    <a:pt x="126" y="552"/>
                  </a:lnTo>
                  <a:lnTo>
                    <a:pt x="152" y="508"/>
                  </a:lnTo>
                  <a:lnTo>
                    <a:pt x="180" y="466"/>
                  </a:lnTo>
                  <a:lnTo>
                    <a:pt x="208" y="424"/>
                  </a:lnTo>
                  <a:lnTo>
                    <a:pt x="240" y="384"/>
                  </a:lnTo>
                  <a:lnTo>
                    <a:pt x="274" y="346"/>
                  </a:lnTo>
                  <a:lnTo>
                    <a:pt x="308" y="308"/>
                  </a:lnTo>
                  <a:lnTo>
                    <a:pt x="344" y="274"/>
                  </a:lnTo>
                  <a:lnTo>
                    <a:pt x="382" y="240"/>
                  </a:lnTo>
                  <a:lnTo>
                    <a:pt x="422" y="210"/>
                  </a:lnTo>
                  <a:lnTo>
                    <a:pt x="464" y="180"/>
                  </a:lnTo>
                  <a:lnTo>
                    <a:pt x="506" y="152"/>
                  </a:lnTo>
                  <a:lnTo>
                    <a:pt x="550" y="128"/>
                  </a:lnTo>
                  <a:lnTo>
                    <a:pt x="596" y="104"/>
                  </a:lnTo>
                  <a:lnTo>
                    <a:pt x="644" y="84"/>
                  </a:lnTo>
                  <a:lnTo>
                    <a:pt x="692" y="64"/>
                  </a:lnTo>
                  <a:lnTo>
                    <a:pt x="740" y="48"/>
                  </a:lnTo>
                  <a:lnTo>
                    <a:pt x="790" y="34"/>
                  </a:lnTo>
                  <a:lnTo>
                    <a:pt x="842" y="22"/>
                  </a:lnTo>
                  <a:lnTo>
                    <a:pt x="892" y="12"/>
                  </a:lnTo>
                  <a:lnTo>
                    <a:pt x="946" y="6"/>
                  </a:lnTo>
                  <a:lnTo>
                    <a:pt x="1000" y="2"/>
                  </a:lnTo>
                  <a:lnTo>
                    <a:pt x="1054" y="0"/>
                  </a:lnTo>
                  <a:lnTo>
                    <a:pt x="1054" y="0"/>
                  </a:lnTo>
                  <a:lnTo>
                    <a:pt x="1108" y="2"/>
                  </a:lnTo>
                  <a:lnTo>
                    <a:pt x="1162" y="6"/>
                  </a:lnTo>
                  <a:lnTo>
                    <a:pt x="1214" y="12"/>
                  </a:lnTo>
                  <a:lnTo>
                    <a:pt x="1266" y="22"/>
                  </a:lnTo>
                  <a:lnTo>
                    <a:pt x="1318" y="34"/>
                  </a:lnTo>
                  <a:lnTo>
                    <a:pt x="1368" y="48"/>
                  </a:lnTo>
                  <a:lnTo>
                    <a:pt x="1416" y="64"/>
                  </a:lnTo>
                  <a:lnTo>
                    <a:pt x="1464" y="84"/>
                  </a:lnTo>
                  <a:lnTo>
                    <a:pt x="1510" y="104"/>
                  </a:lnTo>
                  <a:lnTo>
                    <a:pt x="1556" y="128"/>
                  </a:lnTo>
                  <a:lnTo>
                    <a:pt x="1600" y="152"/>
                  </a:lnTo>
                  <a:lnTo>
                    <a:pt x="1644" y="180"/>
                  </a:lnTo>
                  <a:lnTo>
                    <a:pt x="1684" y="210"/>
                  </a:lnTo>
                  <a:lnTo>
                    <a:pt x="1724" y="240"/>
                  </a:lnTo>
                  <a:lnTo>
                    <a:pt x="1762" y="274"/>
                  </a:lnTo>
                  <a:lnTo>
                    <a:pt x="1800" y="308"/>
                  </a:lnTo>
                  <a:lnTo>
                    <a:pt x="1834" y="346"/>
                  </a:lnTo>
                  <a:lnTo>
                    <a:pt x="1868" y="384"/>
                  </a:lnTo>
                  <a:lnTo>
                    <a:pt x="1898" y="424"/>
                  </a:lnTo>
                  <a:lnTo>
                    <a:pt x="1928" y="466"/>
                  </a:lnTo>
                  <a:lnTo>
                    <a:pt x="1956" y="508"/>
                  </a:lnTo>
                  <a:lnTo>
                    <a:pt x="1980" y="552"/>
                  </a:lnTo>
                  <a:lnTo>
                    <a:pt x="2004" y="598"/>
                  </a:lnTo>
                  <a:lnTo>
                    <a:pt x="2026" y="644"/>
                  </a:lnTo>
                  <a:lnTo>
                    <a:pt x="2044" y="692"/>
                  </a:lnTo>
                  <a:lnTo>
                    <a:pt x="2060" y="740"/>
                  </a:lnTo>
                  <a:lnTo>
                    <a:pt x="2074" y="792"/>
                  </a:lnTo>
                  <a:lnTo>
                    <a:pt x="2086" y="842"/>
                  </a:lnTo>
                  <a:lnTo>
                    <a:pt x="2096" y="894"/>
                  </a:lnTo>
                  <a:lnTo>
                    <a:pt x="2102" y="946"/>
                  </a:lnTo>
                  <a:lnTo>
                    <a:pt x="2106" y="1000"/>
                  </a:lnTo>
                  <a:lnTo>
                    <a:pt x="2108" y="1054"/>
                  </a:lnTo>
                  <a:lnTo>
                    <a:pt x="2108" y="1054"/>
                  </a:lnTo>
                  <a:lnTo>
                    <a:pt x="2106" y="1108"/>
                  </a:lnTo>
                  <a:lnTo>
                    <a:pt x="2102" y="1162"/>
                  </a:lnTo>
                  <a:lnTo>
                    <a:pt x="2096" y="1216"/>
                  </a:lnTo>
                  <a:lnTo>
                    <a:pt x="2086" y="1266"/>
                  </a:lnTo>
                  <a:lnTo>
                    <a:pt x="2074" y="1318"/>
                  </a:lnTo>
                  <a:lnTo>
                    <a:pt x="2060" y="1368"/>
                  </a:lnTo>
                  <a:lnTo>
                    <a:pt x="2044" y="1418"/>
                  </a:lnTo>
                  <a:lnTo>
                    <a:pt x="2026" y="1464"/>
                  </a:lnTo>
                  <a:lnTo>
                    <a:pt x="2004" y="1512"/>
                  </a:lnTo>
                  <a:lnTo>
                    <a:pt x="1980" y="1558"/>
                  </a:lnTo>
                  <a:lnTo>
                    <a:pt x="1956" y="1602"/>
                  </a:lnTo>
                  <a:lnTo>
                    <a:pt x="1928" y="1644"/>
                  </a:lnTo>
                  <a:lnTo>
                    <a:pt x="1898" y="1686"/>
                  </a:lnTo>
                  <a:lnTo>
                    <a:pt x="1868" y="1726"/>
                  </a:lnTo>
                  <a:lnTo>
                    <a:pt x="1834" y="1764"/>
                  </a:lnTo>
                  <a:lnTo>
                    <a:pt x="1800" y="1800"/>
                  </a:lnTo>
                  <a:lnTo>
                    <a:pt x="1762" y="1834"/>
                  </a:lnTo>
                  <a:lnTo>
                    <a:pt x="1724" y="1868"/>
                  </a:lnTo>
                  <a:lnTo>
                    <a:pt x="1684" y="1900"/>
                  </a:lnTo>
                  <a:lnTo>
                    <a:pt x="1644" y="1928"/>
                  </a:lnTo>
                  <a:lnTo>
                    <a:pt x="1600" y="1956"/>
                  </a:lnTo>
                  <a:lnTo>
                    <a:pt x="1556" y="1982"/>
                  </a:lnTo>
                  <a:lnTo>
                    <a:pt x="1510" y="2004"/>
                  </a:lnTo>
                  <a:lnTo>
                    <a:pt x="1464" y="2026"/>
                  </a:lnTo>
                  <a:lnTo>
                    <a:pt x="1416" y="2044"/>
                  </a:lnTo>
                  <a:lnTo>
                    <a:pt x="1368" y="2062"/>
                  </a:lnTo>
                  <a:lnTo>
                    <a:pt x="1318" y="2076"/>
                  </a:lnTo>
                  <a:lnTo>
                    <a:pt x="1266" y="2088"/>
                  </a:lnTo>
                  <a:lnTo>
                    <a:pt x="1214" y="2096"/>
                  </a:lnTo>
                  <a:lnTo>
                    <a:pt x="1162" y="2104"/>
                  </a:lnTo>
                  <a:lnTo>
                    <a:pt x="1108" y="2108"/>
                  </a:lnTo>
                  <a:lnTo>
                    <a:pt x="1054" y="2108"/>
                  </a:lnTo>
                  <a:lnTo>
                    <a:pt x="1054" y="2108"/>
                  </a:lnTo>
                  <a:lnTo>
                    <a:pt x="1000" y="2108"/>
                  </a:lnTo>
                  <a:lnTo>
                    <a:pt x="946" y="2104"/>
                  </a:lnTo>
                  <a:lnTo>
                    <a:pt x="892" y="2096"/>
                  </a:lnTo>
                  <a:lnTo>
                    <a:pt x="842" y="2088"/>
                  </a:lnTo>
                  <a:lnTo>
                    <a:pt x="790" y="2076"/>
                  </a:lnTo>
                  <a:lnTo>
                    <a:pt x="740" y="2062"/>
                  </a:lnTo>
                  <a:lnTo>
                    <a:pt x="692" y="2044"/>
                  </a:lnTo>
                  <a:lnTo>
                    <a:pt x="644" y="2026"/>
                  </a:lnTo>
                  <a:lnTo>
                    <a:pt x="596" y="2004"/>
                  </a:lnTo>
                  <a:lnTo>
                    <a:pt x="550" y="1982"/>
                  </a:lnTo>
                  <a:lnTo>
                    <a:pt x="506" y="1956"/>
                  </a:lnTo>
                  <a:lnTo>
                    <a:pt x="464" y="1928"/>
                  </a:lnTo>
                  <a:lnTo>
                    <a:pt x="422" y="1900"/>
                  </a:lnTo>
                  <a:lnTo>
                    <a:pt x="382" y="1868"/>
                  </a:lnTo>
                  <a:lnTo>
                    <a:pt x="344" y="1834"/>
                  </a:lnTo>
                  <a:lnTo>
                    <a:pt x="308" y="1800"/>
                  </a:lnTo>
                  <a:lnTo>
                    <a:pt x="274" y="1764"/>
                  </a:lnTo>
                  <a:lnTo>
                    <a:pt x="240" y="1726"/>
                  </a:lnTo>
                  <a:lnTo>
                    <a:pt x="208" y="1686"/>
                  </a:lnTo>
                  <a:lnTo>
                    <a:pt x="180" y="1644"/>
                  </a:lnTo>
                  <a:lnTo>
                    <a:pt x="152" y="1602"/>
                  </a:lnTo>
                  <a:lnTo>
                    <a:pt x="126" y="1558"/>
                  </a:lnTo>
                  <a:lnTo>
                    <a:pt x="104" y="1512"/>
                  </a:lnTo>
                  <a:lnTo>
                    <a:pt x="82" y="1464"/>
                  </a:lnTo>
                  <a:lnTo>
                    <a:pt x="64" y="1418"/>
                  </a:lnTo>
                  <a:lnTo>
                    <a:pt x="46" y="1368"/>
                  </a:lnTo>
                  <a:lnTo>
                    <a:pt x="32" y="1318"/>
                  </a:lnTo>
                  <a:lnTo>
                    <a:pt x="20" y="1266"/>
                  </a:lnTo>
                  <a:lnTo>
                    <a:pt x="12" y="1216"/>
                  </a:lnTo>
                  <a:lnTo>
                    <a:pt x="4" y="1162"/>
                  </a:lnTo>
                  <a:lnTo>
                    <a:pt x="0" y="1108"/>
                  </a:lnTo>
                  <a:lnTo>
                    <a:pt x="0" y="1054"/>
                  </a:lnTo>
                  <a:lnTo>
                    <a:pt x="0" y="1054"/>
                  </a:lnTo>
                  <a:close/>
                </a:path>
              </a:pathLst>
            </a:custGeom>
            <a:noFill/>
            <a:ln w="38100">
              <a:solidFill>
                <a:srgbClr val="FFAA1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noEditPoints="1"/>
            </p:cNvSpPr>
            <p:nvPr/>
          </p:nvSpPr>
          <p:spPr bwMode="auto">
            <a:xfrm>
              <a:off x="6427788" y="2711450"/>
              <a:ext cx="2209800" cy="1971675"/>
            </a:xfrm>
            <a:custGeom>
              <a:avLst/>
              <a:gdLst>
                <a:gd name="T0" fmla="*/ 872 w 1392"/>
                <a:gd name="T1" fmla="*/ 190 h 1242"/>
                <a:gd name="T2" fmla="*/ 872 w 1392"/>
                <a:gd name="T3" fmla="*/ 166 h 1242"/>
                <a:gd name="T4" fmla="*/ 888 w 1392"/>
                <a:gd name="T5" fmla="*/ 146 h 1242"/>
                <a:gd name="T6" fmla="*/ 896 w 1392"/>
                <a:gd name="T7" fmla="*/ 74 h 1242"/>
                <a:gd name="T8" fmla="*/ 976 w 1392"/>
                <a:gd name="T9" fmla="*/ 6 h 1242"/>
                <a:gd name="T10" fmla="*/ 1082 w 1392"/>
                <a:gd name="T11" fmla="*/ 16 h 1242"/>
                <a:gd name="T12" fmla="*/ 1132 w 1392"/>
                <a:gd name="T13" fmla="*/ 66 h 1242"/>
                <a:gd name="T14" fmla="*/ 1148 w 1392"/>
                <a:gd name="T15" fmla="*/ 96 h 1242"/>
                <a:gd name="T16" fmla="*/ 882 w 1392"/>
                <a:gd name="T17" fmla="*/ 194 h 1242"/>
                <a:gd name="T18" fmla="*/ 1216 w 1392"/>
                <a:gd name="T19" fmla="*/ 902 h 1242"/>
                <a:gd name="T20" fmla="*/ 1208 w 1392"/>
                <a:gd name="T21" fmla="*/ 716 h 1242"/>
                <a:gd name="T22" fmla="*/ 986 w 1392"/>
                <a:gd name="T23" fmla="*/ 522 h 1242"/>
                <a:gd name="T24" fmla="*/ 920 w 1392"/>
                <a:gd name="T25" fmla="*/ 534 h 1242"/>
                <a:gd name="T26" fmla="*/ 724 w 1392"/>
                <a:gd name="T27" fmla="*/ 488 h 1242"/>
                <a:gd name="T28" fmla="*/ 706 w 1392"/>
                <a:gd name="T29" fmla="*/ 448 h 1242"/>
                <a:gd name="T30" fmla="*/ 732 w 1392"/>
                <a:gd name="T31" fmla="*/ 414 h 1242"/>
                <a:gd name="T32" fmla="*/ 920 w 1392"/>
                <a:gd name="T33" fmla="*/ 424 h 1242"/>
                <a:gd name="T34" fmla="*/ 1054 w 1392"/>
                <a:gd name="T35" fmla="*/ 316 h 1242"/>
                <a:gd name="T36" fmla="*/ 1118 w 1392"/>
                <a:gd name="T37" fmla="*/ 274 h 1242"/>
                <a:gd name="T38" fmla="*/ 1178 w 1392"/>
                <a:gd name="T39" fmla="*/ 274 h 1242"/>
                <a:gd name="T40" fmla="*/ 1236 w 1392"/>
                <a:gd name="T41" fmla="*/ 310 h 1242"/>
                <a:gd name="T42" fmla="*/ 1384 w 1392"/>
                <a:gd name="T43" fmla="*/ 608 h 1242"/>
                <a:gd name="T44" fmla="*/ 1356 w 1392"/>
                <a:gd name="T45" fmla="*/ 844 h 1242"/>
                <a:gd name="T46" fmla="*/ 1392 w 1392"/>
                <a:gd name="T47" fmla="*/ 1204 h 1242"/>
                <a:gd name="T48" fmla="*/ 1384 w 1392"/>
                <a:gd name="T49" fmla="*/ 1236 h 1242"/>
                <a:gd name="T50" fmla="*/ 1174 w 1392"/>
                <a:gd name="T51" fmla="*/ 1242 h 1242"/>
                <a:gd name="T52" fmla="*/ 1168 w 1392"/>
                <a:gd name="T53" fmla="*/ 1216 h 1242"/>
                <a:gd name="T54" fmla="*/ 1258 w 1392"/>
                <a:gd name="T55" fmla="*/ 1176 h 1242"/>
                <a:gd name="T56" fmla="*/ 894 w 1392"/>
                <a:gd name="T57" fmla="*/ 1202 h 1242"/>
                <a:gd name="T58" fmla="*/ 890 w 1392"/>
                <a:gd name="T59" fmla="*/ 1238 h 1242"/>
                <a:gd name="T60" fmla="*/ 1086 w 1392"/>
                <a:gd name="T61" fmla="*/ 1242 h 1242"/>
                <a:gd name="T62" fmla="*/ 1112 w 1392"/>
                <a:gd name="T63" fmla="*/ 1210 h 1242"/>
                <a:gd name="T64" fmla="*/ 1186 w 1392"/>
                <a:gd name="T65" fmla="*/ 722 h 1242"/>
                <a:gd name="T66" fmla="*/ 1040 w 1392"/>
                <a:gd name="T67" fmla="*/ 836 h 1242"/>
                <a:gd name="T68" fmla="*/ 984 w 1392"/>
                <a:gd name="T69" fmla="*/ 1176 h 1242"/>
                <a:gd name="T70" fmla="*/ 924 w 1392"/>
                <a:gd name="T71" fmla="*/ 200 h 1242"/>
                <a:gd name="T72" fmla="*/ 972 w 1392"/>
                <a:gd name="T73" fmla="*/ 264 h 1242"/>
                <a:gd name="T74" fmla="*/ 1042 w 1392"/>
                <a:gd name="T75" fmla="*/ 280 h 1242"/>
                <a:gd name="T76" fmla="*/ 1130 w 1392"/>
                <a:gd name="T77" fmla="*/ 224 h 1242"/>
                <a:gd name="T78" fmla="*/ 1142 w 1392"/>
                <a:gd name="T79" fmla="*/ 154 h 1242"/>
                <a:gd name="T80" fmla="*/ 616 w 1392"/>
                <a:gd name="T81" fmla="*/ 1198 h 1242"/>
                <a:gd name="T82" fmla="*/ 192 w 1392"/>
                <a:gd name="T83" fmla="*/ 930 h 1242"/>
                <a:gd name="T84" fmla="*/ 192 w 1392"/>
                <a:gd name="T85" fmla="*/ 930 h 1242"/>
                <a:gd name="T86" fmla="*/ 0 w 1392"/>
                <a:gd name="T87" fmla="*/ 930 h 1242"/>
                <a:gd name="T88" fmla="*/ 0 w 1392"/>
                <a:gd name="T89" fmla="*/ 890 h 1242"/>
                <a:gd name="T90" fmla="*/ 446 w 1392"/>
                <a:gd name="T91" fmla="*/ 330 h 1242"/>
                <a:gd name="T92" fmla="*/ 746 w 1392"/>
                <a:gd name="T93" fmla="*/ 514 h 1242"/>
                <a:gd name="T94" fmla="*/ 702 w 1392"/>
                <a:gd name="T95" fmla="*/ 488 h 1242"/>
                <a:gd name="T96" fmla="*/ 688 w 1392"/>
                <a:gd name="T97" fmla="*/ 438 h 1242"/>
                <a:gd name="T98" fmla="*/ 732 w 1392"/>
                <a:gd name="T99" fmla="*/ 394 h 1242"/>
                <a:gd name="T100" fmla="*/ 830 w 1392"/>
                <a:gd name="T101" fmla="*/ 396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2" h="1242">
                  <a:moveTo>
                    <a:pt x="882" y="194"/>
                  </a:moveTo>
                  <a:lnTo>
                    <a:pt x="882" y="194"/>
                  </a:lnTo>
                  <a:lnTo>
                    <a:pt x="876" y="194"/>
                  </a:lnTo>
                  <a:lnTo>
                    <a:pt x="872" y="194"/>
                  </a:lnTo>
                  <a:lnTo>
                    <a:pt x="872" y="190"/>
                  </a:lnTo>
                  <a:lnTo>
                    <a:pt x="868" y="178"/>
                  </a:lnTo>
                  <a:lnTo>
                    <a:pt x="868" y="178"/>
                  </a:lnTo>
                  <a:lnTo>
                    <a:pt x="866" y="174"/>
                  </a:lnTo>
                  <a:lnTo>
                    <a:pt x="868" y="172"/>
                  </a:lnTo>
                  <a:lnTo>
                    <a:pt x="872" y="166"/>
                  </a:lnTo>
                  <a:lnTo>
                    <a:pt x="884" y="158"/>
                  </a:lnTo>
                  <a:lnTo>
                    <a:pt x="884" y="158"/>
                  </a:lnTo>
                  <a:lnTo>
                    <a:pt x="888" y="152"/>
                  </a:lnTo>
                  <a:lnTo>
                    <a:pt x="888" y="146"/>
                  </a:lnTo>
                  <a:lnTo>
                    <a:pt x="888" y="146"/>
                  </a:lnTo>
                  <a:lnTo>
                    <a:pt x="886" y="134"/>
                  </a:lnTo>
                  <a:lnTo>
                    <a:pt x="886" y="120"/>
                  </a:lnTo>
                  <a:lnTo>
                    <a:pt x="888" y="108"/>
                  </a:lnTo>
                  <a:lnTo>
                    <a:pt x="888" y="96"/>
                  </a:lnTo>
                  <a:lnTo>
                    <a:pt x="896" y="74"/>
                  </a:lnTo>
                  <a:lnTo>
                    <a:pt x="906" y="54"/>
                  </a:lnTo>
                  <a:lnTo>
                    <a:pt x="920" y="38"/>
                  </a:lnTo>
                  <a:lnTo>
                    <a:pt x="938" y="24"/>
                  </a:lnTo>
                  <a:lnTo>
                    <a:pt x="956" y="14"/>
                  </a:lnTo>
                  <a:lnTo>
                    <a:pt x="976" y="6"/>
                  </a:lnTo>
                  <a:lnTo>
                    <a:pt x="998" y="0"/>
                  </a:lnTo>
                  <a:lnTo>
                    <a:pt x="1020" y="0"/>
                  </a:lnTo>
                  <a:lnTo>
                    <a:pt x="1040" y="2"/>
                  </a:lnTo>
                  <a:lnTo>
                    <a:pt x="1062" y="6"/>
                  </a:lnTo>
                  <a:lnTo>
                    <a:pt x="1082" y="16"/>
                  </a:lnTo>
                  <a:lnTo>
                    <a:pt x="1100" y="28"/>
                  </a:lnTo>
                  <a:lnTo>
                    <a:pt x="1116" y="44"/>
                  </a:lnTo>
                  <a:lnTo>
                    <a:pt x="1130" y="66"/>
                  </a:lnTo>
                  <a:lnTo>
                    <a:pt x="1130" y="66"/>
                  </a:lnTo>
                  <a:lnTo>
                    <a:pt x="1132" y="66"/>
                  </a:lnTo>
                  <a:lnTo>
                    <a:pt x="1134" y="66"/>
                  </a:lnTo>
                  <a:lnTo>
                    <a:pt x="1134" y="66"/>
                  </a:lnTo>
                  <a:lnTo>
                    <a:pt x="1138" y="68"/>
                  </a:lnTo>
                  <a:lnTo>
                    <a:pt x="1140" y="70"/>
                  </a:lnTo>
                  <a:lnTo>
                    <a:pt x="1148" y="96"/>
                  </a:lnTo>
                  <a:lnTo>
                    <a:pt x="1148" y="96"/>
                  </a:lnTo>
                  <a:lnTo>
                    <a:pt x="1148" y="100"/>
                  </a:lnTo>
                  <a:lnTo>
                    <a:pt x="1146" y="104"/>
                  </a:lnTo>
                  <a:lnTo>
                    <a:pt x="1146" y="104"/>
                  </a:lnTo>
                  <a:lnTo>
                    <a:pt x="882" y="194"/>
                  </a:lnTo>
                  <a:lnTo>
                    <a:pt x="882" y="194"/>
                  </a:lnTo>
                  <a:close/>
                  <a:moveTo>
                    <a:pt x="1258" y="1176"/>
                  </a:moveTo>
                  <a:lnTo>
                    <a:pt x="1222" y="936"/>
                  </a:lnTo>
                  <a:lnTo>
                    <a:pt x="1222" y="936"/>
                  </a:lnTo>
                  <a:lnTo>
                    <a:pt x="1216" y="902"/>
                  </a:lnTo>
                  <a:lnTo>
                    <a:pt x="1214" y="886"/>
                  </a:lnTo>
                  <a:lnTo>
                    <a:pt x="1214" y="866"/>
                  </a:lnTo>
                  <a:lnTo>
                    <a:pt x="1210" y="726"/>
                  </a:lnTo>
                  <a:lnTo>
                    <a:pt x="1210" y="726"/>
                  </a:lnTo>
                  <a:lnTo>
                    <a:pt x="1208" y="716"/>
                  </a:lnTo>
                  <a:lnTo>
                    <a:pt x="1206" y="704"/>
                  </a:lnTo>
                  <a:lnTo>
                    <a:pt x="1202" y="694"/>
                  </a:lnTo>
                  <a:lnTo>
                    <a:pt x="1196" y="686"/>
                  </a:lnTo>
                  <a:lnTo>
                    <a:pt x="1074" y="476"/>
                  </a:lnTo>
                  <a:lnTo>
                    <a:pt x="986" y="522"/>
                  </a:lnTo>
                  <a:lnTo>
                    <a:pt x="986" y="522"/>
                  </a:lnTo>
                  <a:lnTo>
                    <a:pt x="970" y="528"/>
                  </a:lnTo>
                  <a:lnTo>
                    <a:pt x="954" y="534"/>
                  </a:lnTo>
                  <a:lnTo>
                    <a:pt x="938" y="534"/>
                  </a:lnTo>
                  <a:lnTo>
                    <a:pt x="920" y="534"/>
                  </a:lnTo>
                  <a:lnTo>
                    <a:pt x="756" y="500"/>
                  </a:lnTo>
                  <a:lnTo>
                    <a:pt x="756" y="500"/>
                  </a:lnTo>
                  <a:lnTo>
                    <a:pt x="742" y="498"/>
                  </a:lnTo>
                  <a:lnTo>
                    <a:pt x="732" y="494"/>
                  </a:lnTo>
                  <a:lnTo>
                    <a:pt x="724" y="488"/>
                  </a:lnTo>
                  <a:lnTo>
                    <a:pt x="716" y="480"/>
                  </a:lnTo>
                  <a:lnTo>
                    <a:pt x="710" y="474"/>
                  </a:lnTo>
                  <a:lnTo>
                    <a:pt x="706" y="466"/>
                  </a:lnTo>
                  <a:lnTo>
                    <a:pt x="706" y="456"/>
                  </a:lnTo>
                  <a:lnTo>
                    <a:pt x="706" y="448"/>
                  </a:lnTo>
                  <a:lnTo>
                    <a:pt x="706" y="440"/>
                  </a:lnTo>
                  <a:lnTo>
                    <a:pt x="710" y="432"/>
                  </a:lnTo>
                  <a:lnTo>
                    <a:pt x="716" y="424"/>
                  </a:lnTo>
                  <a:lnTo>
                    <a:pt x="724" y="420"/>
                  </a:lnTo>
                  <a:lnTo>
                    <a:pt x="732" y="414"/>
                  </a:lnTo>
                  <a:lnTo>
                    <a:pt x="744" y="412"/>
                  </a:lnTo>
                  <a:lnTo>
                    <a:pt x="756" y="410"/>
                  </a:lnTo>
                  <a:lnTo>
                    <a:pt x="770" y="410"/>
                  </a:lnTo>
                  <a:lnTo>
                    <a:pt x="920" y="424"/>
                  </a:lnTo>
                  <a:lnTo>
                    <a:pt x="920" y="424"/>
                  </a:lnTo>
                  <a:lnTo>
                    <a:pt x="926" y="422"/>
                  </a:lnTo>
                  <a:lnTo>
                    <a:pt x="932" y="420"/>
                  </a:lnTo>
                  <a:lnTo>
                    <a:pt x="932" y="420"/>
                  </a:lnTo>
                  <a:lnTo>
                    <a:pt x="992" y="368"/>
                  </a:lnTo>
                  <a:lnTo>
                    <a:pt x="1054" y="316"/>
                  </a:lnTo>
                  <a:lnTo>
                    <a:pt x="1054" y="316"/>
                  </a:lnTo>
                  <a:lnTo>
                    <a:pt x="1078" y="296"/>
                  </a:lnTo>
                  <a:lnTo>
                    <a:pt x="1092" y="286"/>
                  </a:lnTo>
                  <a:lnTo>
                    <a:pt x="1104" y="280"/>
                  </a:lnTo>
                  <a:lnTo>
                    <a:pt x="1118" y="274"/>
                  </a:lnTo>
                  <a:lnTo>
                    <a:pt x="1132" y="272"/>
                  </a:lnTo>
                  <a:lnTo>
                    <a:pt x="1148" y="270"/>
                  </a:lnTo>
                  <a:lnTo>
                    <a:pt x="1164" y="270"/>
                  </a:lnTo>
                  <a:lnTo>
                    <a:pt x="1164" y="270"/>
                  </a:lnTo>
                  <a:lnTo>
                    <a:pt x="1178" y="274"/>
                  </a:lnTo>
                  <a:lnTo>
                    <a:pt x="1192" y="278"/>
                  </a:lnTo>
                  <a:lnTo>
                    <a:pt x="1204" y="284"/>
                  </a:lnTo>
                  <a:lnTo>
                    <a:pt x="1216" y="290"/>
                  </a:lnTo>
                  <a:lnTo>
                    <a:pt x="1226" y="300"/>
                  </a:lnTo>
                  <a:lnTo>
                    <a:pt x="1236" y="310"/>
                  </a:lnTo>
                  <a:lnTo>
                    <a:pt x="1244" y="320"/>
                  </a:lnTo>
                  <a:lnTo>
                    <a:pt x="1250" y="332"/>
                  </a:lnTo>
                  <a:lnTo>
                    <a:pt x="1374" y="578"/>
                  </a:lnTo>
                  <a:lnTo>
                    <a:pt x="1374" y="578"/>
                  </a:lnTo>
                  <a:lnTo>
                    <a:pt x="1384" y="608"/>
                  </a:lnTo>
                  <a:lnTo>
                    <a:pt x="1388" y="638"/>
                  </a:lnTo>
                  <a:lnTo>
                    <a:pt x="1388" y="666"/>
                  </a:lnTo>
                  <a:lnTo>
                    <a:pt x="1386" y="696"/>
                  </a:lnTo>
                  <a:lnTo>
                    <a:pt x="1356" y="844"/>
                  </a:lnTo>
                  <a:lnTo>
                    <a:pt x="1356" y="844"/>
                  </a:lnTo>
                  <a:lnTo>
                    <a:pt x="1352" y="872"/>
                  </a:lnTo>
                  <a:lnTo>
                    <a:pt x="1354" y="902"/>
                  </a:lnTo>
                  <a:lnTo>
                    <a:pt x="1390" y="1180"/>
                  </a:lnTo>
                  <a:lnTo>
                    <a:pt x="1390" y="1180"/>
                  </a:lnTo>
                  <a:lnTo>
                    <a:pt x="1392" y="1204"/>
                  </a:lnTo>
                  <a:lnTo>
                    <a:pt x="1392" y="1204"/>
                  </a:lnTo>
                  <a:lnTo>
                    <a:pt x="1392" y="1214"/>
                  </a:lnTo>
                  <a:lnTo>
                    <a:pt x="1390" y="1226"/>
                  </a:lnTo>
                  <a:lnTo>
                    <a:pt x="1388" y="1232"/>
                  </a:lnTo>
                  <a:lnTo>
                    <a:pt x="1384" y="1236"/>
                  </a:lnTo>
                  <a:lnTo>
                    <a:pt x="1380" y="1240"/>
                  </a:lnTo>
                  <a:lnTo>
                    <a:pt x="1372" y="1242"/>
                  </a:lnTo>
                  <a:lnTo>
                    <a:pt x="1178" y="1242"/>
                  </a:lnTo>
                  <a:lnTo>
                    <a:pt x="1178" y="1242"/>
                  </a:lnTo>
                  <a:lnTo>
                    <a:pt x="1174" y="1242"/>
                  </a:lnTo>
                  <a:lnTo>
                    <a:pt x="1170" y="1240"/>
                  </a:lnTo>
                  <a:lnTo>
                    <a:pt x="1170" y="1238"/>
                  </a:lnTo>
                  <a:lnTo>
                    <a:pt x="1168" y="1234"/>
                  </a:lnTo>
                  <a:lnTo>
                    <a:pt x="1168" y="1216"/>
                  </a:lnTo>
                  <a:lnTo>
                    <a:pt x="1168" y="1216"/>
                  </a:lnTo>
                  <a:lnTo>
                    <a:pt x="1170" y="1208"/>
                  </a:lnTo>
                  <a:lnTo>
                    <a:pt x="1174" y="1202"/>
                  </a:lnTo>
                  <a:lnTo>
                    <a:pt x="1178" y="1198"/>
                  </a:lnTo>
                  <a:lnTo>
                    <a:pt x="1186" y="1194"/>
                  </a:lnTo>
                  <a:lnTo>
                    <a:pt x="1258" y="1176"/>
                  </a:lnTo>
                  <a:lnTo>
                    <a:pt x="1258" y="1176"/>
                  </a:lnTo>
                  <a:close/>
                  <a:moveTo>
                    <a:pt x="908" y="1194"/>
                  </a:moveTo>
                  <a:lnTo>
                    <a:pt x="908" y="1194"/>
                  </a:lnTo>
                  <a:lnTo>
                    <a:pt x="900" y="1198"/>
                  </a:lnTo>
                  <a:lnTo>
                    <a:pt x="894" y="1202"/>
                  </a:lnTo>
                  <a:lnTo>
                    <a:pt x="892" y="1208"/>
                  </a:lnTo>
                  <a:lnTo>
                    <a:pt x="890" y="1216"/>
                  </a:lnTo>
                  <a:lnTo>
                    <a:pt x="890" y="1234"/>
                  </a:lnTo>
                  <a:lnTo>
                    <a:pt x="890" y="1234"/>
                  </a:lnTo>
                  <a:lnTo>
                    <a:pt x="890" y="1238"/>
                  </a:lnTo>
                  <a:lnTo>
                    <a:pt x="892" y="1240"/>
                  </a:lnTo>
                  <a:lnTo>
                    <a:pt x="896" y="1242"/>
                  </a:lnTo>
                  <a:lnTo>
                    <a:pt x="900" y="1242"/>
                  </a:lnTo>
                  <a:lnTo>
                    <a:pt x="1086" y="1242"/>
                  </a:lnTo>
                  <a:lnTo>
                    <a:pt x="1086" y="1242"/>
                  </a:lnTo>
                  <a:lnTo>
                    <a:pt x="1096" y="1240"/>
                  </a:lnTo>
                  <a:lnTo>
                    <a:pt x="1102" y="1236"/>
                  </a:lnTo>
                  <a:lnTo>
                    <a:pt x="1106" y="1232"/>
                  </a:lnTo>
                  <a:lnTo>
                    <a:pt x="1110" y="1224"/>
                  </a:lnTo>
                  <a:lnTo>
                    <a:pt x="1112" y="1210"/>
                  </a:lnTo>
                  <a:lnTo>
                    <a:pt x="1114" y="1194"/>
                  </a:lnTo>
                  <a:lnTo>
                    <a:pt x="1144" y="916"/>
                  </a:lnTo>
                  <a:lnTo>
                    <a:pt x="1192" y="886"/>
                  </a:lnTo>
                  <a:lnTo>
                    <a:pt x="1186" y="722"/>
                  </a:lnTo>
                  <a:lnTo>
                    <a:pt x="1186" y="722"/>
                  </a:lnTo>
                  <a:lnTo>
                    <a:pt x="1184" y="710"/>
                  </a:lnTo>
                  <a:lnTo>
                    <a:pt x="1178" y="698"/>
                  </a:lnTo>
                  <a:lnTo>
                    <a:pt x="1048" y="826"/>
                  </a:lnTo>
                  <a:lnTo>
                    <a:pt x="1048" y="826"/>
                  </a:lnTo>
                  <a:lnTo>
                    <a:pt x="1040" y="836"/>
                  </a:lnTo>
                  <a:lnTo>
                    <a:pt x="1032" y="846"/>
                  </a:lnTo>
                  <a:lnTo>
                    <a:pt x="1028" y="856"/>
                  </a:lnTo>
                  <a:lnTo>
                    <a:pt x="1024" y="870"/>
                  </a:lnTo>
                  <a:lnTo>
                    <a:pt x="988" y="1176"/>
                  </a:lnTo>
                  <a:lnTo>
                    <a:pt x="984" y="1176"/>
                  </a:lnTo>
                  <a:lnTo>
                    <a:pt x="908" y="1194"/>
                  </a:lnTo>
                  <a:lnTo>
                    <a:pt x="908" y="1194"/>
                  </a:lnTo>
                  <a:close/>
                  <a:moveTo>
                    <a:pt x="1136" y="128"/>
                  </a:moveTo>
                  <a:lnTo>
                    <a:pt x="924" y="200"/>
                  </a:lnTo>
                  <a:lnTo>
                    <a:pt x="924" y="200"/>
                  </a:lnTo>
                  <a:lnTo>
                    <a:pt x="930" y="216"/>
                  </a:lnTo>
                  <a:lnTo>
                    <a:pt x="938" y="230"/>
                  </a:lnTo>
                  <a:lnTo>
                    <a:pt x="948" y="242"/>
                  </a:lnTo>
                  <a:lnTo>
                    <a:pt x="960" y="254"/>
                  </a:lnTo>
                  <a:lnTo>
                    <a:pt x="972" y="264"/>
                  </a:lnTo>
                  <a:lnTo>
                    <a:pt x="986" y="272"/>
                  </a:lnTo>
                  <a:lnTo>
                    <a:pt x="1002" y="276"/>
                  </a:lnTo>
                  <a:lnTo>
                    <a:pt x="1020" y="280"/>
                  </a:lnTo>
                  <a:lnTo>
                    <a:pt x="1020" y="280"/>
                  </a:lnTo>
                  <a:lnTo>
                    <a:pt x="1042" y="280"/>
                  </a:lnTo>
                  <a:lnTo>
                    <a:pt x="1064" y="276"/>
                  </a:lnTo>
                  <a:lnTo>
                    <a:pt x="1084" y="268"/>
                  </a:lnTo>
                  <a:lnTo>
                    <a:pt x="1102" y="256"/>
                  </a:lnTo>
                  <a:lnTo>
                    <a:pt x="1116" y="242"/>
                  </a:lnTo>
                  <a:lnTo>
                    <a:pt x="1130" y="224"/>
                  </a:lnTo>
                  <a:lnTo>
                    <a:pt x="1138" y="204"/>
                  </a:lnTo>
                  <a:lnTo>
                    <a:pt x="1144" y="182"/>
                  </a:lnTo>
                  <a:lnTo>
                    <a:pt x="1144" y="182"/>
                  </a:lnTo>
                  <a:lnTo>
                    <a:pt x="1144" y="168"/>
                  </a:lnTo>
                  <a:lnTo>
                    <a:pt x="1142" y="154"/>
                  </a:lnTo>
                  <a:lnTo>
                    <a:pt x="1140" y="140"/>
                  </a:lnTo>
                  <a:lnTo>
                    <a:pt x="1136" y="128"/>
                  </a:lnTo>
                  <a:lnTo>
                    <a:pt x="1136" y="128"/>
                  </a:lnTo>
                  <a:close/>
                  <a:moveTo>
                    <a:pt x="616" y="930"/>
                  </a:moveTo>
                  <a:lnTo>
                    <a:pt x="616" y="1198"/>
                  </a:lnTo>
                  <a:lnTo>
                    <a:pt x="808" y="1198"/>
                  </a:lnTo>
                  <a:lnTo>
                    <a:pt x="808" y="930"/>
                  </a:lnTo>
                  <a:lnTo>
                    <a:pt x="616" y="930"/>
                  </a:lnTo>
                  <a:lnTo>
                    <a:pt x="616" y="930"/>
                  </a:lnTo>
                  <a:close/>
                  <a:moveTo>
                    <a:pt x="192" y="930"/>
                  </a:moveTo>
                  <a:lnTo>
                    <a:pt x="576" y="930"/>
                  </a:lnTo>
                  <a:lnTo>
                    <a:pt x="576" y="1198"/>
                  </a:lnTo>
                  <a:lnTo>
                    <a:pt x="192" y="1198"/>
                  </a:lnTo>
                  <a:lnTo>
                    <a:pt x="192" y="930"/>
                  </a:lnTo>
                  <a:lnTo>
                    <a:pt x="192" y="930"/>
                  </a:lnTo>
                  <a:close/>
                  <a:moveTo>
                    <a:pt x="0" y="930"/>
                  </a:moveTo>
                  <a:lnTo>
                    <a:pt x="152" y="930"/>
                  </a:lnTo>
                  <a:lnTo>
                    <a:pt x="152" y="1198"/>
                  </a:lnTo>
                  <a:lnTo>
                    <a:pt x="0" y="1198"/>
                  </a:lnTo>
                  <a:lnTo>
                    <a:pt x="0" y="930"/>
                  </a:lnTo>
                  <a:lnTo>
                    <a:pt x="0" y="930"/>
                  </a:lnTo>
                  <a:close/>
                  <a:moveTo>
                    <a:pt x="0" y="622"/>
                  </a:moveTo>
                  <a:lnTo>
                    <a:pt x="384" y="622"/>
                  </a:lnTo>
                  <a:lnTo>
                    <a:pt x="384" y="890"/>
                  </a:lnTo>
                  <a:lnTo>
                    <a:pt x="0" y="890"/>
                  </a:lnTo>
                  <a:lnTo>
                    <a:pt x="0" y="622"/>
                  </a:lnTo>
                  <a:lnTo>
                    <a:pt x="0" y="622"/>
                  </a:lnTo>
                  <a:close/>
                  <a:moveTo>
                    <a:pt x="830" y="330"/>
                  </a:moveTo>
                  <a:lnTo>
                    <a:pt x="830" y="330"/>
                  </a:lnTo>
                  <a:lnTo>
                    <a:pt x="446" y="330"/>
                  </a:lnTo>
                  <a:lnTo>
                    <a:pt x="446" y="598"/>
                  </a:lnTo>
                  <a:lnTo>
                    <a:pt x="830" y="598"/>
                  </a:lnTo>
                  <a:lnTo>
                    <a:pt x="830" y="598"/>
                  </a:lnTo>
                  <a:lnTo>
                    <a:pt x="830" y="532"/>
                  </a:lnTo>
                  <a:lnTo>
                    <a:pt x="746" y="514"/>
                  </a:lnTo>
                  <a:lnTo>
                    <a:pt x="746" y="514"/>
                  </a:lnTo>
                  <a:lnTo>
                    <a:pt x="734" y="512"/>
                  </a:lnTo>
                  <a:lnTo>
                    <a:pt x="722" y="506"/>
                  </a:lnTo>
                  <a:lnTo>
                    <a:pt x="710" y="498"/>
                  </a:lnTo>
                  <a:lnTo>
                    <a:pt x="702" y="488"/>
                  </a:lnTo>
                  <a:lnTo>
                    <a:pt x="694" y="478"/>
                  </a:lnTo>
                  <a:lnTo>
                    <a:pt x="690" y="466"/>
                  </a:lnTo>
                  <a:lnTo>
                    <a:pt x="686" y="454"/>
                  </a:lnTo>
                  <a:lnTo>
                    <a:pt x="688" y="438"/>
                  </a:lnTo>
                  <a:lnTo>
                    <a:pt x="688" y="438"/>
                  </a:lnTo>
                  <a:lnTo>
                    <a:pt x="692" y="426"/>
                  </a:lnTo>
                  <a:lnTo>
                    <a:pt x="698" y="414"/>
                  </a:lnTo>
                  <a:lnTo>
                    <a:pt x="708" y="406"/>
                  </a:lnTo>
                  <a:lnTo>
                    <a:pt x="718" y="398"/>
                  </a:lnTo>
                  <a:lnTo>
                    <a:pt x="732" y="394"/>
                  </a:lnTo>
                  <a:lnTo>
                    <a:pt x="746" y="392"/>
                  </a:lnTo>
                  <a:lnTo>
                    <a:pt x="758" y="390"/>
                  </a:lnTo>
                  <a:lnTo>
                    <a:pt x="772" y="390"/>
                  </a:lnTo>
                  <a:lnTo>
                    <a:pt x="830" y="396"/>
                  </a:lnTo>
                  <a:lnTo>
                    <a:pt x="830" y="396"/>
                  </a:lnTo>
                  <a:lnTo>
                    <a:pt x="830" y="330"/>
                  </a:lnTo>
                  <a:lnTo>
                    <a:pt x="830" y="3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25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6" y="366713"/>
            <a:ext cx="14631987" cy="693991"/>
          </a:xfrm>
        </p:spPr>
        <p:txBody>
          <a:bodyPr/>
          <a:lstStyle/>
          <a:p>
            <a:r>
              <a:rPr lang="en-US" dirty="0" smtClean="0">
                <a:latin typeface="Arial" charset="0"/>
                <a:ea typeface="Arial" charset="0"/>
                <a:cs typeface="Arial" charset="0"/>
              </a:rPr>
              <a:t>BIM saves time and money in the design phase</a:t>
            </a:r>
            <a:endParaRPr lang="en-US" dirty="0">
              <a:latin typeface="Arial" charset="0"/>
              <a:ea typeface="Arial" charset="0"/>
              <a:cs typeface="Arial" charset="0"/>
            </a:endParaRPr>
          </a:p>
        </p:txBody>
      </p:sp>
      <p:sp>
        <p:nvSpPr>
          <p:cNvPr id="23" name="Content Placeholder 6"/>
          <p:cNvSpPr txBox="1">
            <a:spLocks/>
          </p:cNvSpPr>
          <p:nvPr/>
        </p:nvSpPr>
        <p:spPr>
          <a:xfrm>
            <a:off x="1041406" y="1371600"/>
            <a:ext cx="2193507"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Area</a:t>
            </a:r>
            <a:endParaRPr lang="en-US" sz="2800" dirty="0" smtClean="0">
              <a:solidFill>
                <a:schemeClr val="accent4"/>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297" y="2346237"/>
            <a:ext cx="1432453" cy="1432453"/>
          </a:xfrm>
          <a:prstGeom prst="rect">
            <a:avLst/>
          </a:prstGeom>
        </p:spPr>
      </p:pic>
      <p:sp>
        <p:nvSpPr>
          <p:cNvPr id="3" name="Rectangle 2"/>
          <p:cNvSpPr/>
          <p:nvPr/>
        </p:nvSpPr>
        <p:spPr>
          <a:xfrm>
            <a:off x="1041406" y="1938379"/>
            <a:ext cx="2715808" cy="430887"/>
          </a:xfrm>
          <a:prstGeom prst="rect">
            <a:avLst/>
          </a:prstGeom>
        </p:spPr>
        <p:txBody>
          <a:bodyPr wrap="none">
            <a:spAutoFit/>
          </a:bodyPr>
          <a:lstStyle/>
          <a:p>
            <a:r>
              <a:rPr lang="en-US" sz="2200" b="1" dirty="0">
                <a:solidFill>
                  <a:schemeClr val="accent4"/>
                </a:solidFill>
                <a:latin typeface="Arial" panose="020B0604020202020204" pitchFamily="34" charset="0"/>
                <a:cs typeface="Arial" panose="020B0604020202020204" pitchFamily="34" charset="0"/>
              </a:rPr>
              <a:t>Conceptual </a:t>
            </a:r>
            <a:r>
              <a:rPr lang="en-US" sz="2200" b="1" dirty="0" smtClean="0">
                <a:solidFill>
                  <a:schemeClr val="accent4"/>
                </a:solidFill>
                <a:latin typeface="Arial" panose="020B0604020202020204" pitchFamily="34" charset="0"/>
                <a:cs typeface="Arial" panose="020B0604020202020204" pitchFamily="34" charset="0"/>
              </a:rPr>
              <a:t>design</a:t>
            </a:r>
            <a:endParaRPr lang="en-US" sz="2200" b="1" dirty="0">
              <a:solidFill>
                <a:schemeClr val="accent4"/>
              </a:solidFill>
              <a:latin typeface="Arial" panose="020B0604020202020204" pitchFamily="34" charset="0"/>
              <a:cs typeface="Arial" panose="020B0604020202020204" pitchFamily="34" charset="0"/>
            </a:endParaRPr>
          </a:p>
        </p:txBody>
      </p:sp>
      <p:grpSp>
        <p:nvGrpSpPr>
          <p:cNvPr id="7" name="Group 6"/>
          <p:cNvGrpSpPr/>
          <p:nvPr/>
        </p:nvGrpSpPr>
        <p:grpSpPr>
          <a:xfrm>
            <a:off x="1041406" y="1901952"/>
            <a:ext cx="14698466" cy="2150298"/>
            <a:chOff x="902208" y="1901952"/>
            <a:chExt cx="14837664" cy="2150298"/>
          </a:xfrm>
        </p:grpSpPr>
        <p:sp>
          <p:nvSpPr>
            <p:cNvPr id="4" name="Freeform 3"/>
            <p:cNvSpPr/>
            <p:nvPr/>
          </p:nvSpPr>
          <p:spPr>
            <a:xfrm>
              <a:off x="902208" y="4052250"/>
              <a:ext cx="14837664" cy="0"/>
            </a:xfrm>
            <a:custGeom>
              <a:avLst/>
              <a:gdLst>
                <a:gd name="connsiteX0" fmla="*/ 0 w 14837664"/>
                <a:gd name="connsiteY0" fmla="*/ 0 h 0"/>
                <a:gd name="connsiteX1" fmla="*/ 14837664 w 14837664"/>
                <a:gd name="connsiteY1" fmla="*/ 0 h 0"/>
              </a:gdLst>
              <a:ahLst/>
              <a:cxnLst>
                <a:cxn ang="0">
                  <a:pos x="connsiteX0" y="connsiteY0"/>
                </a:cxn>
                <a:cxn ang="0">
                  <a:pos x="connsiteX1" y="connsiteY1"/>
                </a:cxn>
              </a:cxnLst>
              <a:rect l="l" t="t" r="r" b="b"/>
              <a:pathLst>
                <a:path w="14837664">
                  <a:moveTo>
                    <a:pt x="0" y="0"/>
                  </a:moveTo>
                  <a:lnTo>
                    <a:pt x="14837664" y="0"/>
                  </a:lnTo>
                </a:path>
              </a:pathLst>
            </a:cu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902208" y="1901952"/>
              <a:ext cx="14837664" cy="0"/>
            </a:xfrm>
            <a:custGeom>
              <a:avLst/>
              <a:gdLst>
                <a:gd name="connsiteX0" fmla="*/ 0 w 14837664"/>
                <a:gd name="connsiteY0" fmla="*/ 0 h 0"/>
                <a:gd name="connsiteX1" fmla="*/ 14837664 w 14837664"/>
                <a:gd name="connsiteY1" fmla="*/ 0 h 0"/>
              </a:gdLst>
              <a:ahLst/>
              <a:cxnLst>
                <a:cxn ang="0">
                  <a:pos x="connsiteX0" y="connsiteY0"/>
                </a:cxn>
                <a:cxn ang="0">
                  <a:pos x="connsiteX1" y="connsiteY1"/>
                </a:cxn>
              </a:cxnLst>
              <a:rect l="l" t="t" r="r" b="b"/>
              <a:pathLst>
                <a:path w="14837664">
                  <a:moveTo>
                    <a:pt x="0" y="0"/>
                  </a:moveTo>
                  <a:lnTo>
                    <a:pt x="14837664" y="0"/>
                  </a:lnTo>
                </a:path>
              </a:pathLst>
            </a:cu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297" y="6932514"/>
            <a:ext cx="1432453" cy="1432453"/>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297" y="4870215"/>
            <a:ext cx="1432453" cy="1432453"/>
          </a:xfrm>
          <a:prstGeom prst="rect">
            <a:avLst/>
          </a:prstGeom>
        </p:spPr>
      </p:pic>
      <p:sp>
        <p:nvSpPr>
          <p:cNvPr id="31" name="Rectangle 30"/>
          <p:cNvSpPr/>
          <p:nvPr/>
        </p:nvSpPr>
        <p:spPr>
          <a:xfrm>
            <a:off x="1041406" y="4109236"/>
            <a:ext cx="3498128" cy="769441"/>
          </a:xfrm>
          <a:prstGeom prst="rect">
            <a:avLst/>
          </a:prstGeom>
        </p:spPr>
        <p:txBody>
          <a:bodyPr wrap="square">
            <a:spAutoFit/>
          </a:bodyPr>
          <a:lstStyle/>
          <a:p>
            <a:r>
              <a:rPr lang="en-US" sz="2200" b="1" dirty="0">
                <a:solidFill>
                  <a:schemeClr val="accent4"/>
                </a:solidFill>
                <a:latin typeface="Arial" panose="020B0604020202020204" pitchFamily="34" charset="0"/>
                <a:cs typeface="Arial" panose="020B0604020202020204" pitchFamily="34" charset="0"/>
              </a:rPr>
              <a:t>Sustainable </a:t>
            </a:r>
            <a:r>
              <a:rPr lang="en-US" sz="2200" b="1" dirty="0" smtClean="0">
                <a:solidFill>
                  <a:schemeClr val="accent4"/>
                </a:solidFill>
                <a:latin typeface="Arial" panose="020B0604020202020204" pitchFamily="34" charset="0"/>
                <a:cs typeface="Arial" panose="020B0604020202020204" pitchFamily="34" charset="0"/>
              </a:rPr>
              <a:t/>
            </a:r>
            <a:br>
              <a:rPr lang="en-US" sz="2200" b="1" dirty="0" smtClean="0">
                <a:solidFill>
                  <a:schemeClr val="accent4"/>
                </a:solidFill>
                <a:latin typeface="Arial" panose="020B0604020202020204" pitchFamily="34" charset="0"/>
                <a:cs typeface="Arial" panose="020B0604020202020204" pitchFamily="34" charset="0"/>
              </a:rPr>
            </a:br>
            <a:r>
              <a:rPr lang="en-US" sz="2200" b="1" dirty="0" smtClean="0">
                <a:solidFill>
                  <a:schemeClr val="accent4"/>
                </a:solidFill>
                <a:latin typeface="Arial" panose="020B0604020202020204" pitchFamily="34" charset="0"/>
                <a:cs typeface="Arial" panose="020B0604020202020204" pitchFamily="34" charset="0"/>
              </a:rPr>
              <a:t>building design</a:t>
            </a:r>
            <a:endParaRPr lang="en-US" sz="2200" b="1" dirty="0">
              <a:solidFill>
                <a:schemeClr val="accent4"/>
              </a:solidFill>
              <a:latin typeface="Arial" panose="020B0604020202020204" pitchFamily="34" charset="0"/>
              <a:cs typeface="Arial" panose="020B0604020202020204" pitchFamily="34" charset="0"/>
            </a:endParaRPr>
          </a:p>
        </p:txBody>
      </p:sp>
      <p:sp>
        <p:nvSpPr>
          <p:cNvPr id="34" name="Rectangle 33"/>
          <p:cNvSpPr/>
          <p:nvPr/>
        </p:nvSpPr>
        <p:spPr>
          <a:xfrm>
            <a:off x="4539533" y="6568155"/>
            <a:ext cx="11200339"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r>
              <a:rPr lang="en-US" sz="2200" dirty="0">
                <a:solidFill>
                  <a:schemeClr val="tx1"/>
                </a:solidFill>
                <a:latin typeface="Arial" panose="020B0604020202020204" pitchFamily="34" charset="0"/>
                <a:cs typeface="Arial" panose="020B0604020202020204" pitchFamily="34" charset="0"/>
              </a:rPr>
              <a:t>Create a building model and complete set of designs documents in an integrated database, where everything is interconnected and there is real-time self-coordination of information</a:t>
            </a:r>
          </a:p>
        </p:txBody>
      </p:sp>
      <p:sp>
        <p:nvSpPr>
          <p:cNvPr id="24" name="Content Placeholder 6"/>
          <p:cNvSpPr txBox="1">
            <a:spLocks/>
          </p:cNvSpPr>
          <p:nvPr/>
        </p:nvSpPr>
        <p:spPr>
          <a:xfrm>
            <a:off x="4539533" y="1371600"/>
            <a:ext cx="2115171"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Description</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25" name="Content Placeholder 6"/>
          <p:cNvSpPr txBox="1">
            <a:spLocks/>
          </p:cNvSpPr>
          <p:nvPr/>
        </p:nvSpPr>
        <p:spPr>
          <a:xfrm>
            <a:off x="9067272" y="1371600"/>
            <a:ext cx="4116354"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9525"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Example</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32" name="Rectangle 31"/>
          <p:cNvSpPr/>
          <p:nvPr/>
        </p:nvSpPr>
        <p:spPr>
          <a:xfrm>
            <a:off x="4539534" y="1968479"/>
            <a:ext cx="4375901"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r>
              <a:rPr lang="en-US" sz="2200" dirty="0" smtClean="0">
                <a:solidFill>
                  <a:schemeClr val="tx1"/>
                </a:solidFill>
                <a:latin typeface="Arial" panose="020B0604020202020204" pitchFamily="34" charset="0"/>
                <a:cs typeface="Arial" panose="020B0604020202020204" pitchFamily="34" charset="0"/>
              </a:rPr>
              <a:t>Quickly iterate on design elements including building form, sustainability, client requests, municipal regulations, budget, and more. </a:t>
            </a:r>
          </a:p>
          <a:p>
            <a:pPr lvl="0" defTabSz="456973">
              <a:buClr>
                <a:schemeClr val="accent4">
                  <a:lumMod val="75000"/>
                </a:schemeClr>
              </a:buClr>
              <a:buSzPct val="100000"/>
            </a:pPr>
            <a:r>
              <a:rPr lang="en-US" sz="2200" dirty="0" smtClean="0">
                <a:solidFill>
                  <a:schemeClr val="tx1"/>
                </a:solidFill>
                <a:latin typeface="Arial" panose="020B0604020202020204" pitchFamily="34" charset="0"/>
                <a:cs typeface="Arial" panose="020B0604020202020204" pitchFamily="34" charset="0"/>
              </a:rPr>
              <a:t>Conduct analyses and simulation</a:t>
            </a:r>
            <a:endParaRPr lang="en-US" sz="2200" dirty="0">
              <a:solidFill>
                <a:schemeClr val="tx1"/>
              </a:solidFill>
              <a:latin typeface="Arial" panose="020B0604020202020204" pitchFamily="34" charset="0"/>
              <a:cs typeface="Arial" panose="020B0604020202020204" pitchFamily="34" charset="0"/>
            </a:endParaRPr>
          </a:p>
        </p:txBody>
      </p:sp>
      <p:sp>
        <p:nvSpPr>
          <p:cNvPr id="33" name="Rectangle 32"/>
          <p:cNvSpPr/>
          <p:nvPr/>
        </p:nvSpPr>
        <p:spPr>
          <a:xfrm>
            <a:off x="9067272" y="1968479"/>
            <a:ext cx="6672600"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r>
              <a:rPr lang="en-US" sz="2200" dirty="0">
                <a:solidFill>
                  <a:schemeClr val="tx1"/>
                </a:solidFill>
                <a:latin typeface="Arial" panose="020B0604020202020204" pitchFamily="34" charset="0"/>
                <a:cs typeface="Arial" panose="020B0604020202020204" pitchFamily="34" charset="0"/>
              </a:rPr>
              <a:t>The Beck Group created </a:t>
            </a:r>
            <a:r>
              <a:rPr lang="en-US" sz="2200" dirty="0" smtClean="0">
                <a:solidFill>
                  <a:schemeClr val="tx1"/>
                </a:solidFill>
                <a:latin typeface="Arial" panose="020B0604020202020204" pitchFamily="34" charset="0"/>
                <a:cs typeface="Arial" panose="020B0604020202020204" pitchFamily="34" charset="0"/>
              </a:rPr>
              <a:t>100 </a:t>
            </a:r>
            <a:r>
              <a:rPr lang="en-US" sz="2200" dirty="0">
                <a:solidFill>
                  <a:schemeClr val="tx1"/>
                </a:solidFill>
                <a:latin typeface="Arial" panose="020B0604020202020204" pitchFamily="34" charset="0"/>
                <a:cs typeface="Arial" panose="020B0604020202020204" pitchFamily="34" charset="0"/>
              </a:rPr>
              <a:t>visualizations for a </a:t>
            </a:r>
            <a:r>
              <a:rPr lang="en-US" sz="2200" dirty="0" smtClean="0">
                <a:solidFill>
                  <a:schemeClr val="tx1"/>
                </a:solidFill>
                <a:latin typeface="Arial" panose="020B0604020202020204" pitchFamily="34" charset="0"/>
                <a:cs typeface="Arial" panose="020B0604020202020204" pitchFamily="34" charset="0"/>
              </a:rPr>
              <a:t>church </a:t>
            </a:r>
            <a:r>
              <a:rPr lang="en-US" sz="2200" dirty="0">
                <a:solidFill>
                  <a:schemeClr val="tx1"/>
                </a:solidFill>
                <a:latin typeface="Arial" panose="020B0604020202020204" pitchFamily="34" charset="0"/>
                <a:cs typeface="Arial" panose="020B0604020202020204" pitchFamily="34" charset="0"/>
              </a:rPr>
              <a:t>in Seoul and </a:t>
            </a:r>
            <a:r>
              <a:rPr lang="en-US" sz="2200" dirty="0" smtClean="0">
                <a:solidFill>
                  <a:schemeClr val="tx1"/>
                </a:solidFill>
                <a:latin typeface="Arial" panose="020B0604020202020204" pitchFamily="34" charset="0"/>
                <a:cs typeface="Arial" panose="020B0604020202020204" pitchFamily="34" charset="0"/>
              </a:rPr>
              <a:t>adjusted </a:t>
            </a:r>
            <a:r>
              <a:rPr lang="en-US" sz="2200" dirty="0">
                <a:solidFill>
                  <a:schemeClr val="tx1"/>
                </a:solidFill>
                <a:latin typeface="Arial" panose="020B0604020202020204" pitchFamily="34" charset="0"/>
                <a:cs typeface="Arial" panose="020B0604020202020204" pitchFamily="34" charset="0"/>
              </a:rPr>
              <a:t>the shape of the building to appear curved, but with flat glass, saving over $1 million on glazing and </a:t>
            </a:r>
            <a:r>
              <a:rPr lang="en-US" sz="2200" dirty="0" smtClean="0">
                <a:solidFill>
                  <a:schemeClr val="tx1"/>
                </a:solidFill>
                <a:latin typeface="Arial" panose="020B0604020202020204" pitchFamily="34" charset="0"/>
                <a:cs typeface="Arial" panose="020B0604020202020204" pitchFamily="34" charset="0"/>
              </a:rPr>
              <a:t>mullions, and 1,000 hours of design time</a:t>
            </a:r>
            <a:endParaRPr lang="en-US" sz="2200" dirty="0">
              <a:solidFill>
                <a:schemeClr val="tx1"/>
              </a:solidFill>
              <a:latin typeface="Arial" panose="020B0604020202020204" pitchFamily="34" charset="0"/>
              <a:cs typeface="Arial" panose="020B0604020202020204" pitchFamily="34" charset="0"/>
            </a:endParaRPr>
          </a:p>
        </p:txBody>
      </p:sp>
      <p:sp>
        <p:nvSpPr>
          <p:cNvPr id="35" name="Rectangle 34"/>
          <p:cNvSpPr/>
          <p:nvPr/>
        </p:nvSpPr>
        <p:spPr>
          <a:xfrm>
            <a:off x="9842713" y="4118777"/>
            <a:ext cx="5897159"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endParaRPr lang="en-US" sz="2400" i="1"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4539534" y="4163720"/>
            <a:ext cx="4375901"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r>
              <a:rPr lang="en-US" sz="2200" dirty="0">
                <a:solidFill>
                  <a:schemeClr val="tx1"/>
                </a:solidFill>
                <a:latin typeface="Arial" panose="020B0604020202020204" pitchFamily="34" charset="0"/>
                <a:cs typeface="Arial" panose="020B0604020202020204" pitchFamily="34" charset="0"/>
              </a:rPr>
              <a:t>Complete energy analysis early in the design stage to reduce ongoing energy consumption</a:t>
            </a:r>
          </a:p>
        </p:txBody>
      </p:sp>
      <p:sp>
        <p:nvSpPr>
          <p:cNvPr id="37" name="Rectangle 36"/>
          <p:cNvSpPr/>
          <p:nvPr/>
        </p:nvSpPr>
        <p:spPr>
          <a:xfrm>
            <a:off x="9067272" y="4163720"/>
            <a:ext cx="6672600"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lvl="0" defTabSz="456973">
              <a:buClr>
                <a:schemeClr val="accent4">
                  <a:lumMod val="75000"/>
                </a:schemeClr>
              </a:buClr>
              <a:buSzPct val="100000"/>
            </a:pPr>
            <a:r>
              <a:rPr lang="en-US" sz="2200" dirty="0">
                <a:solidFill>
                  <a:schemeClr val="tx1"/>
                </a:solidFill>
                <a:latin typeface="Arial" panose="020B0604020202020204" pitchFamily="34" charset="0"/>
                <a:cs typeface="Arial" panose="020B0604020202020204" pitchFamily="34" charset="0"/>
              </a:rPr>
              <a:t>Using </a:t>
            </a:r>
            <a:r>
              <a:rPr lang="en-US" sz="2200" dirty="0" smtClean="0">
                <a:solidFill>
                  <a:schemeClr val="tx1"/>
                </a:solidFill>
                <a:latin typeface="Arial" panose="020B0604020202020204" pitchFamily="34" charset="0"/>
                <a:cs typeface="Arial" panose="020B0604020202020204" pitchFamily="34" charset="0"/>
              </a:rPr>
              <a:t>BIM to evaluate design scenarios for energy savings, </a:t>
            </a:r>
            <a:r>
              <a:rPr lang="en-US" sz="2200" dirty="0">
                <a:solidFill>
                  <a:schemeClr val="tx1"/>
                </a:solidFill>
                <a:latin typeface="Arial" panose="020B0604020202020204" pitchFamily="34" charset="0"/>
                <a:cs typeface="Arial" panose="020B0604020202020204" pitchFamily="34" charset="0"/>
              </a:rPr>
              <a:t>NASA’s 50,000’ building in Silicon Valley yielded features such as a steel-frame exoskeleton, geothermal wells, natural ventilation, wastewater treatment, and a photovoltaic roof that will provide 30% of the building’s power</a:t>
            </a:r>
          </a:p>
        </p:txBody>
      </p:sp>
      <p:sp>
        <p:nvSpPr>
          <p:cNvPr id="5" name="Rectangle 4"/>
          <p:cNvSpPr/>
          <p:nvPr/>
        </p:nvSpPr>
        <p:spPr>
          <a:xfrm>
            <a:off x="928688" y="6496050"/>
            <a:ext cx="14811184" cy="1905000"/>
          </a:xfrm>
          <a:prstGeom prst="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Rectangle 27"/>
          <p:cNvSpPr/>
          <p:nvPr/>
        </p:nvSpPr>
        <p:spPr>
          <a:xfrm>
            <a:off x="1041406" y="6490467"/>
            <a:ext cx="3311919" cy="430887"/>
          </a:xfrm>
          <a:prstGeom prst="rect">
            <a:avLst/>
          </a:prstGeom>
        </p:spPr>
        <p:txBody>
          <a:bodyPr wrap="square">
            <a:spAutoFit/>
          </a:bodyPr>
          <a:lstStyle/>
          <a:p>
            <a:r>
              <a:rPr lang="en-US" sz="2200" b="1" dirty="0" smtClean="0">
                <a:solidFill>
                  <a:schemeClr val="accent4"/>
                </a:solidFill>
                <a:latin typeface="Arial" panose="020B0604020202020204" pitchFamily="34" charset="0"/>
                <a:cs typeface="Arial" panose="020B0604020202020204" pitchFamily="34" charset="0"/>
              </a:rPr>
              <a:t>Design Documentation</a:t>
            </a:r>
            <a:endParaRPr lang="en-US" sz="22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5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6" y="366713"/>
            <a:ext cx="14631987" cy="693991"/>
          </a:xfrm>
        </p:spPr>
        <p:txBody>
          <a:bodyPr/>
          <a:lstStyle/>
          <a:p>
            <a:r>
              <a:rPr lang="en-US" dirty="0">
                <a:latin typeface="Arial" charset="0"/>
                <a:ea typeface="Arial" charset="0"/>
                <a:cs typeface="Arial" charset="0"/>
              </a:rPr>
              <a:t>BIM </a:t>
            </a:r>
            <a:r>
              <a:rPr lang="en-US" dirty="0" smtClean="0">
                <a:latin typeface="Arial" charset="0"/>
                <a:ea typeface="Arial" charset="0"/>
                <a:cs typeface="Arial" charset="0"/>
              </a:rPr>
              <a:t>saves time </a:t>
            </a:r>
            <a:r>
              <a:rPr lang="en-US" dirty="0">
                <a:latin typeface="Arial" charset="0"/>
                <a:ea typeface="Arial" charset="0"/>
                <a:cs typeface="Arial" charset="0"/>
              </a:rPr>
              <a:t>and </a:t>
            </a:r>
            <a:r>
              <a:rPr lang="en-US" dirty="0" smtClean="0">
                <a:latin typeface="Arial" charset="0"/>
                <a:ea typeface="Arial" charset="0"/>
                <a:cs typeface="Arial" charset="0"/>
              </a:rPr>
              <a:t>money </a:t>
            </a:r>
            <a:r>
              <a:rPr lang="en-US" dirty="0">
                <a:latin typeface="Arial" charset="0"/>
                <a:ea typeface="Arial" charset="0"/>
                <a:cs typeface="Arial" charset="0"/>
              </a:rPr>
              <a:t>in the </a:t>
            </a:r>
            <a:r>
              <a:rPr lang="en-US" smtClean="0">
                <a:latin typeface="Arial" charset="0"/>
                <a:ea typeface="Arial" charset="0"/>
                <a:cs typeface="Arial" charset="0"/>
              </a:rPr>
              <a:t>construction </a:t>
            </a:r>
            <a:r>
              <a:rPr lang="en-US" smtClean="0">
                <a:latin typeface="Arial" charset="0"/>
                <a:ea typeface="Arial" charset="0"/>
                <a:cs typeface="Arial" charset="0"/>
              </a:rPr>
              <a:t>phase</a:t>
            </a:r>
            <a:endParaRPr lang="en-US" dirty="0">
              <a:latin typeface="Arial" charset="0"/>
              <a:ea typeface="Arial" charset="0"/>
              <a:cs typeface="Arial" charset="0"/>
            </a:endParaRPr>
          </a:p>
        </p:txBody>
      </p:sp>
      <p:sp>
        <p:nvSpPr>
          <p:cNvPr id="23" name="Content Placeholder 6"/>
          <p:cNvSpPr txBox="1">
            <a:spLocks/>
          </p:cNvSpPr>
          <p:nvPr/>
        </p:nvSpPr>
        <p:spPr>
          <a:xfrm>
            <a:off x="812806" y="1228725"/>
            <a:ext cx="2193507"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115888"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Area</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24" name="Content Placeholder 6"/>
          <p:cNvSpPr txBox="1">
            <a:spLocks/>
          </p:cNvSpPr>
          <p:nvPr/>
        </p:nvSpPr>
        <p:spPr>
          <a:xfrm>
            <a:off x="4124725" y="1228725"/>
            <a:ext cx="2193507"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Description</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25" name="Content Placeholder 6"/>
          <p:cNvSpPr txBox="1">
            <a:spLocks/>
          </p:cNvSpPr>
          <p:nvPr/>
        </p:nvSpPr>
        <p:spPr>
          <a:xfrm>
            <a:off x="9624310" y="1228725"/>
            <a:ext cx="4268804" cy="459736"/>
          </a:xfrm>
          <a:prstGeom prst="rect">
            <a:avLst/>
          </a:prstGeom>
        </p:spPr>
        <p:txBody>
          <a:bodyPr lIns="0" tIns="0" rIns="0" bIns="0">
            <a:noAutofit/>
          </a:bodyPr>
          <a:lstStyle>
            <a:lvl1pPr marL="685459" indent="-685459" algn="l" defTabSz="812405" rtl="0" eaLnBrk="1" latinLnBrk="0" hangingPunct="1">
              <a:spcBef>
                <a:spcPts val="0"/>
              </a:spcBef>
              <a:buFont typeface="Wingdings" charset="2"/>
              <a:buChar char="§"/>
              <a:defRPr sz="4400" b="0" i="0" kern="1200" baseline="0">
                <a:solidFill>
                  <a:schemeClr val="tx1"/>
                </a:solidFill>
                <a:latin typeface="Frutiger Next LT W1G"/>
                <a:ea typeface="+mn-ea"/>
                <a:cs typeface="Frutiger Next LT W1G"/>
              </a:defRPr>
            </a:lvl1pPr>
            <a:lvl2pPr marL="1320161" indent="-507756" algn="l" defTabSz="812405" rtl="0" eaLnBrk="1" latinLnBrk="0" hangingPunct="1">
              <a:spcBef>
                <a:spcPct val="20000"/>
              </a:spcBef>
              <a:buFont typeface="Wingdings" charset="2"/>
              <a:buChar char="§"/>
              <a:defRPr sz="3600" b="0" i="0" kern="1200">
                <a:solidFill>
                  <a:schemeClr val="tx1"/>
                </a:solidFill>
                <a:latin typeface="Frutiger Next LT W1G"/>
                <a:ea typeface="+mn-ea"/>
                <a:cs typeface="Frutiger Next LT W1G"/>
              </a:defRPr>
            </a:lvl2pPr>
            <a:lvl3pPr marL="2031017" indent="-406202" algn="l" defTabSz="812405" rtl="0" eaLnBrk="1" latinLnBrk="0" hangingPunct="1">
              <a:spcBef>
                <a:spcPct val="20000"/>
              </a:spcBef>
              <a:buFont typeface="Wingdings" charset="2"/>
              <a:buChar char="§"/>
              <a:defRPr sz="3200" b="0" i="0" kern="1200">
                <a:solidFill>
                  <a:schemeClr val="tx1"/>
                </a:solidFill>
                <a:latin typeface="Frutiger Next LT W1G"/>
                <a:ea typeface="+mn-ea"/>
                <a:cs typeface="Frutiger Next LT W1G"/>
              </a:defRPr>
            </a:lvl3pPr>
            <a:lvl4pPr marL="2843426" indent="-406202" algn="l" defTabSz="812405" rtl="0" eaLnBrk="1" latinLnBrk="0" hangingPunct="1">
              <a:spcBef>
                <a:spcPct val="20000"/>
              </a:spcBef>
              <a:buFont typeface="Wingdings" charset="2"/>
              <a:buChar char="§"/>
              <a:defRPr sz="2700" b="0" i="0" kern="1200">
                <a:solidFill>
                  <a:schemeClr val="tx1"/>
                </a:solidFill>
                <a:latin typeface="Frutiger Next LT W1G"/>
                <a:ea typeface="+mn-ea"/>
                <a:cs typeface="Frutiger Next LT W1G"/>
              </a:defRPr>
            </a:lvl4pPr>
            <a:lvl5pPr marL="3655832" indent="-406202" algn="l" defTabSz="812405"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5pPr>
            <a:lvl6pPr marL="4468239" indent="-406202" algn="l" defTabSz="812405" rtl="0" eaLnBrk="1" latinLnBrk="0" hangingPunct="1">
              <a:spcBef>
                <a:spcPct val="20000"/>
              </a:spcBef>
              <a:buFont typeface="Arial"/>
              <a:buChar char="•"/>
              <a:defRPr sz="3600" kern="1200">
                <a:solidFill>
                  <a:schemeClr val="tx1"/>
                </a:solidFill>
                <a:latin typeface="+mn-lt"/>
                <a:ea typeface="+mn-ea"/>
                <a:cs typeface="+mn-cs"/>
              </a:defRPr>
            </a:lvl6pPr>
            <a:lvl7pPr marL="5280647" indent="-406202" algn="l" defTabSz="812405" rtl="0" eaLnBrk="1" latinLnBrk="0" hangingPunct="1">
              <a:spcBef>
                <a:spcPct val="20000"/>
              </a:spcBef>
              <a:buFont typeface="Arial"/>
              <a:buChar char="•"/>
              <a:defRPr sz="3600" kern="1200">
                <a:solidFill>
                  <a:schemeClr val="tx1"/>
                </a:solidFill>
                <a:latin typeface="+mn-lt"/>
                <a:ea typeface="+mn-ea"/>
                <a:cs typeface="+mn-cs"/>
              </a:defRPr>
            </a:lvl7pPr>
            <a:lvl8pPr marL="6093052" indent="-406202" algn="l" defTabSz="812405" rtl="0" eaLnBrk="1" latinLnBrk="0" hangingPunct="1">
              <a:spcBef>
                <a:spcPct val="20000"/>
              </a:spcBef>
              <a:buFont typeface="Arial"/>
              <a:buChar char="•"/>
              <a:defRPr sz="3600" kern="1200">
                <a:solidFill>
                  <a:schemeClr val="tx1"/>
                </a:solidFill>
                <a:latin typeface="+mn-lt"/>
                <a:ea typeface="+mn-ea"/>
                <a:cs typeface="+mn-cs"/>
              </a:defRPr>
            </a:lvl8pPr>
            <a:lvl9pPr marL="6905461" indent="-406202" algn="l" defTabSz="812405" rtl="0" eaLnBrk="1" latinLnBrk="0" hangingPunct="1">
              <a:spcBef>
                <a:spcPct val="20000"/>
              </a:spcBef>
              <a:buFont typeface="Arial"/>
              <a:buChar char="•"/>
              <a:defRPr sz="3600" kern="1200">
                <a:solidFill>
                  <a:schemeClr val="tx1"/>
                </a:solidFill>
                <a:latin typeface="+mn-lt"/>
                <a:ea typeface="+mn-ea"/>
                <a:cs typeface="+mn-cs"/>
              </a:defRPr>
            </a:lvl9pPr>
          </a:lstStyle>
          <a:p>
            <a:pPr marL="9525" indent="-9525">
              <a:buFont typeface="Wingdings" charset="2"/>
              <a:buNone/>
            </a:pPr>
            <a:r>
              <a:rPr lang="en-US" sz="2800" b="1" dirty="0" smtClean="0">
                <a:solidFill>
                  <a:schemeClr val="accent4"/>
                </a:solidFill>
                <a:latin typeface="Arial" panose="020B0604020202020204" pitchFamily="34" charset="0"/>
                <a:cs typeface="Arial" panose="020B0604020202020204" pitchFamily="34" charset="0"/>
              </a:rPr>
              <a:t>Example</a:t>
            </a:r>
            <a:endParaRPr lang="en-US" sz="2800" dirty="0" smtClean="0">
              <a:solidFill>
                <a:schemeClr val="accent4"/>
              </a:solidFill>
              <a:latin typeface="Arial" panose="020B0604020202020204" pitchFamily="34" charset="0"/>
              <a:cs typeface="Arial" panose="020B0604020202020204" pitchFamily="34" charset="0"/>
            </a:endParaRPr>
          </a:p>
        </p:txBody>
      </p:sp>
      <p:sp>
        <p:nvSpPr>
          <p:cNvPr id="3" name="Rectangle 2"/>
          <p:cNvSpPr/>
          <p:nvPr/>
        </p:nvSpPr>
        <p:spPr>
          <a:xfrm>
            <a:off x="812806" y="1795504"/>
            <a:ext cx="3028393" cy="430887"/>
          </a:xfrm>
          <a:prstGeom prst="rect">
            <a:avLst/>
          </a:prstGeom>
        </p:spPr>
        <p:txBody>
          <a:bodyPr wrap="none">
            <a:spAutoFit/>
          </a:bodyPr>
          <a:lstStyle/>
          <a:p>
            <a:r>
              <a:rPr lang="en-US" sz="2200" b="1" dirty="0">
                <a:solidFill>
                  <a:schemeClr val="accent4"/>
                </a:solidFill>
                <a:latin typeface="Arial" panose="020B0604020202020204" pitchFamily="34" charset="0"/>
                <a:cs typeface="Arial" panose="020B0604020202020204" pitchFamily="34" charset="0"/>
              </a:rPr>
              <a:t>General construction</a:t>
            </a:r>
          </a:p>
        </p:txBody>
      </p:sp>
      <p:sp>
        <p:nvSpPr>
          <p:cNvPr id="4" name="Freeform 3"/>
          <p:cNvSpPr/>
          <p:nvPr/>
        </p:nvSpPr>
        <p:spPr>
          <a:xfrm>
            <a:off x="902208" y="5982117"/>
            <a:ext cx="14837664" cy="0"/>
          </a:xfrm>
          <a:custGeom>
            <a:avLst/>
            <a:gdLst>
              <a:gd name="connsiteX0" fmla="*/ 0 w 14837664"/>
              <a:gd name="connsiteY0" fmla="*/ 0 h 0"/>
              <a:gd name="connsiteX1" fmla="*/ 14837664 w 14837664"/>
              <a:gd name="connsiteY1" fmla="*/ 0 h 0"/>
            </a:gdLst>
            <a:ahLst/>
            <a:cxnLst>
              <a:cxn ang="0">
                <a:pos x="connsiteX0" y="connsiteY0"/>
              </a:cxn>
              <a:cxn ang="0">
                <a:pos x="connsiteX1" y="connsiteY1"/>
              </a:cxn>
            </a:cxnLst>
            <a:rect l="l" t="t" r="r" b="b"/>
            <a:pathLst>
              <a:path w="14837664">
                <a:moveTo>
                  <a:pt x="0" y="0"/>
                </a:moveTo>
                <a:lnTo>
                  <a:pt x="14837664" y="0"/>
                </a:lnTo>
              </a:path>
            </a:pathLst>
          </a:cu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902208" y="1759077"/>
            <a:ext cx="14837664" cy="0"/>
          </a:xfrm>
          <a:custGeom>
            <a:avLst/>
            <a:gdLst>
              <a:gd name="connsiteX0" fmla="*/ 0 w 14837664"/>
              <a:gd name="connsiteY0" fmla="*/ 0 h 0"/>
              <a:gd name="connsiteX1" fmla="*/ 14837664 w 14837664"/>
              <a:gd name="connsiteY1" fmla="*/ 0 h 0"/>
            </a:gdLst>
            <a:ahLst/>
            <a:cxnLst>
              <a:cxn ang="0">
                <a:pos x="connsiteX0" y="connsiteY0"/>
              </a:cxn>
              <a:cxn ang="0">
                <a:pos x="connsiteX1" y="connsiteY1"/>
              </a:cxn>
            </a:cxnLst>
            <a:rect l="l" t="t" r="r" b="b"/>
            <a:pathLst>
              <a:path w="14837664">
                <a:moveTo>
                  <a:pt x="0" y="0"/>
                </a:moveTo>
                <a:lnTo>
                  <a:pt x="14837664" y="0"/>
                </a:lnTo>
              </a:path>
            </a:pathLst>
          </a:cu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12806" y="6006352"/>
            <a:ext cx="3090911" cy="769441"/>
          </a:xfrm>
          <a:prstGeom prst="rect">
            <a:avLst/>
          </a:prstGeom>
        </p:spPr>
        <p:txBody>
          <a:bodyPr wrap="none">
            <a:spAutoFit/>
          </a:bodyPr>
          <a:lstStyle/>
          <a:p>
            <a:r>
              <a:rPr lang="en-US" sz="2200" b="1" dirty="0">
                <a:solidFill>
                  <a:schemeClr val="accent4"/>
                </a:solidFill>
                <a:latin typeface="Arial" panose="020B0604020202020204" pitchFamily="34" charset="0"/>
                <a:cs typeface="Arial" panose="020B0604020202020204" pitchFamily="34" charset="0"/>
              </a:rPr>
              <a:t>Pre-fabrication, </a:t>
            </a:r>
            <a:r>
              <a:rPr lang="en-US" sz="2200" b="1" dirty="0" smtClean="0">
                <a:solidFill>
                  <a:schemeClr val="accent4"/>
                </a:solidFill>
                <a:latin typeface="Arial" panose="020B0604020202020204" pitchFamily="34" charset="0"/>
                <a:cs typeface="Arial" panose="020B0604020202020204" pitchFamily="34" charset="0"/>
              </a:rPr>
              <a:t/>
            </a:r>
            <a:br>
              <a:rPr lang="en-US" sz="2200" b="1" dirty="0" smtClean="0">
                <a:solidFill>
                  <a:schemeClr val="accent4"/>
                </a:solidFill>
                <a:latin typeface="Arial" panose="020B0604020202020204" pitchFamily="34" charset="0"/>
                <a:cs typeface="Arial" panose="020B0604020202020204" pitchFamily="34" charset="0"/>
              </a:rPr>
            </a:br>
            <a:r>
              <a:rPr lang="en-US" sz="2200" b="1" dirty="0" smtClean="0">
                <a:solidFill>
                  <a:schemeClr val="accent4"/>
                </a:solidFill>
                <a:latin typeface="Arial" panose="020B0604020202020204" pitchFamily="34" charset="0"/>
                <a:cs typeface="Arial" panose="020B0604020202020204" pitchFamily="34" charset="0"/>
              </a:rPr>
              <a:t>modular </a:t>
            </a:r>
            <a:r>
              <a:rPr lang="en-US" sz="2200" b="1" dirty="0">
                <a:solidFill>
                  <a:schemeClr val="accent4"/>
                </a:solidFill>
                <a:latin typeface="Arial" panose="020B0604020202020204" pitchFamily="34" charset="0"/>
                <a:cs typeface="Arial" panose="020B0604020202020204" pitchFamily="34" charset="0"/>
              </a:rPr>
              <a:t>construction</a:t>
            </a:r>
          </a:p>
        </p:txBody>
      </p:sp>
      <p:sp>
        <p:nvSpPr>
          <p:cNvPr id="32" name="Rectangle 31"/>
          <p:cNvSpPr/>
          <p:nvPr/>
        </p:nvSpPr>
        <p:spPr>
          <a:xfrm>
            <a:off x="4124725" y="1825604"/>
            <a:ext cx="5372843" cy="234952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marL="396875" lvl="0" indent="-396875" defTabSz="456973">
              <a:buClr>
                <a:schemeClr val="accent4">
                  <a:lumMod val="75000"/>
                </a:schemeClr>
              </a:buClr>
              <a:buSzPct val="100000"/>
              <a:buFont typeface="Wingdings" pitchFamily="2" charset="2"/>
              <a:buChar char="§"/>
            </a:pPr>
            <a:r>
              <a:rPr lang="en-US" sz="2400" dirty="0" smtClean="0">
                <a:solidFill>
                  <a:schemeClr val="tx1"/>
                </a:solidFill>
                <a:latin typeface="Arial" charset="0"/>
                <a:ea typeface="Arial" charset="0"/>
                <a:cs typeface="Arial" charset="0"/>
              </a:rPr>
              <a:t>Links </a:t>
            </a:r>
            <a:r>
              <a:rPr lang="en-US" sz="2400" dirty="0">
                <a:solidFill>
                  <a:schemeClr val="tx1"/>
                </a:solidFill>
                <a:latin typeface="Arial" charset="0"/>
                <a:ea typeface="Arial" charset="0"/>
                <a:cs typeface="Arial" charset="0"/>
              </a:rPr>
              <a:t>project planning </a:t>
            </a:r>
            <a:r>
              <a:rPr lang="en-US" sz="2400" dirty="0" smtClean="0">
                <a:solidFill>
                  <a:schemeClr val="tx1"/>
                </a:solidFill>
                <a:latin typeface="Arial" charset="0"/>
                <a:ea typeface="Arial" charset="0"/>
                <a:cs typeface="Arial" charset="0"/>
              </a:rPr>
              <a:t>to </a:t>
            </a:r>
            <a:r>
              <a:rPr lang="en-US" sz="2400" dirty="0">
                <a:solidFill>
                  <a:schemeClr val="tx1"/>
                </a:solidFill>
                <a:latin typeface="Arial" charset="0"/>
                <a:ea typeface="Arial" charset="0"/>
                <a:cs typeface="Arial" charset="0"/>
              </a:rPr>
              <a:t>construction planning and simulation, </a:t>
            </a:r>
            <a:r>
              <a:rPr lang="en-US" sz="2400" dirty="0" smtClean="0">
                <a:solidFill>
                  <a:schemeClr val="tx1"/>
                </a:solidFill>
                <a:latin typeface="Arial" charset="0"/>
                <a:ea typeface="Arial" charset="0"/>
                <a:cs typeface="Arial" charset="0"/>
              </a:rPr>
              <a:t>as well as visualization </a:t>
            </a:r>
            <a:r>
              <a:rPr lang="en-US" sz="2400" dirty="0">
                <a:solidFill>
                  <a:schemeClr val="tx1"/>
                </a:solidFill>
                <a:latin typeface="Arial" charset="0"/>
                <a:ea typeface="Arial" charset="0"/>
                <a:cs typeface="Arial" charset="0"/>
              </a:rPr>
              <a:t>during construction and digital </a:t>
            </a:r>
            <a:r>
              <a:rPr lang="en-US" sz="2400" dirty="0" smtClean="0">
                <a:solidFill>
                  <a:schemeClr val="tx1"/>
                </a:solidFill>
                <a:latin typeface="Arial" charset="0"/>
                <a:ea typeface="Arial" charset="0"/>
                <a:cs typeface="Arial" charset="0"/>
              </a:rPr>
              <a:t>fabrication </a:t>
            </a:r>
          </a:p>
          <a:p>
            <a:pPr marL="396875" lvl="0" indent="-396875" defTabSz="456973">
              <a:buClr>
                <a:schemeClr val="accent4">
                  <a:lumMod val="75000"/>
                </a:schemeClr>
              </a:buClr>
              <a:buSzPct val="100000"/>
              <a:buFont typeface="Wingdings" pitchFamily="2" charset="2"/>
              <a:buChar char="§"/>
            </a:pPr>
            <a:r>
              <a:rPr lang="en-US" sz="2400" dirty="0" smtClean="0">
                <a:solidFill>
                  <a:schemeClr val="tx1"/>
                </a:solidFill>
                <a:latin typeface="Arial" charset="0"/>
                <a:ea typeface="Arial" charset="0"/>
                <a:cs typeface="Arial" charset="0"/>
              </a:rPr>
              <a:t>Enhances project communication and collaboration among teams </a:t>
            </a:r>
          </a:p>
          <a:p>
            <a:pPr marL="396875" lvl="0" indent="-396875" defTabSz="456973">
              <a:buClr>
                <a:schemeClr val="accent4">
                  <a:lumMod val="75000"/>
                </a:schemeClr>
              </a:buClr>
              <a:buSzPct val="100000"/>
              <a:buFont typeface="Wingdings" pitchFamily="2" charset="2"/>
              <a:buChar char="§"/>
            </a:pPr>
            <a:r>
              <a:rPr lang="en-US" sz="2400" dirty="0" smtClean="0">
                <a:solidFill>
                  <a:schemeClr val="tx1"/>
                </a:solidFill>
                <a:latin typeface="Arial" charset="0"/>
                <a:ea typeface="Arial" charset="0"/>
                <a:cs typeface="Arial" charset="0"/>
              </a:rPr>
              <a:t>Create more accurate </a:t>
            </a:r>
            <a:r>
              <a:rPr lang="en-US" sz="2400" dirty="0">
                <a:solidFill>
                  <a:schemeClr val="tx1"/>
                </a:solidFill>
                <a:latin typeface="Arial" charset="0"/>
                <a:ea typeface="Arial" charset="0"/>
                <a:cs typeface="Arial" charset="0"/>
              </a:rPr>
              <a:t>cost </a:t>
            </a:r>
            <a:r>
              <a:rPr lang="en-US" sz="2400" dirty="0" smtClean="0">
                <a:solidFill>
                  <a:schemeClr val="tx1"/>
                </a:solidFill>
                <a:latin typeface="Arial" charset="0"/>
                <a:ea typeface="Arial" charset="0"/>
                <a:cs typeface="Arial" charset="0"/>
              </a:rPr>
              <a:t>estimates </a:t>
            </a:r>
          </a:p>
          <a:p>
            <a:pPr marL="396875" lvl="0" indent="-396875" defTabSz="456973">
              <a:buClr>
                <a:schemeClr val="accent4">
                  <a:lumMod val="75000"/>
                </a:schemeClr>
              </a:buClr>
              <a:buSzPct val="100000"/>
              <a:buFont typeface="Wingdings" pitchFamily="2" charset="2"/>
              <a:buChar char="§"/>
            </a:pPr>
            <a:r>
              <a:rPr lang="en-US" sz="2400" dirty="0" smtClean="0">
                <a:solidFill>
                  <a:schemeClr val="tx1"/>
                </a:solidFill>
                <a:latin typeface="Arial" charset="0"/>
                <a:ea typeface="Arial" charset="0"/>
                <a:cs typeface="Arial" charset="0"/>
              </a:rPr>
              <a:t>Deliver </a:t>
            </a:r>
            <a:r>
              <a:rPr lang="en-US" sz="2400" dirty="0">
                <a:solidFill>
                  <a:schemeClr val="tx1"/>
                </a:solidFill>
                <a:latin typeface="Arial" charset="0"/>
                <a:ea typeface="Arial" charset="0"/>
                <a:cs typeface="Arial" charset="0"/>
              </a:rPr>
              <a:t>more projects on time and within budget</a:t>
            </a:r>
          </a:p>
          <a:p>
            <a:pPr lvl="0" defTabSz="456973">
              <a:buClr>
                <a:schemeClr val="accent4">
                  <a:lumMod val="75000"/>
                </a:schemeClr>
              </a:buClr>
              <a:buSzPct val="100000"/>
            </a:pPr>
            <a:endParaRPr lang="en-US" sz="2400" dirty="0">
              <a:solidFill>
                <a:schemeClr val="tx1"/>
              </a:solidFill>
              <a:latin typeface="Arial" charset="0"/>
              <a:ea typeface="Arial" charset="0"/>
              <a:cs typeface="Arial" charset="0"/>
            </a:endParaRPr>
          </a:p>
        </p:txBody>
      </p:sp>
      <p:sp>
        <p:nvSpPr>
          <p:cNvPr id="33" name="Rectangle 32"/>
          <p:cNvSpPr/>
          <p:nvPr/>
        </p:nvSpPr>
        <p:spPr>
          <a:xfrm>
            <a:off x="9624310" y="1968479"/>
            <a:ext cx="6115562"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r>
              <a:rPr lang="en-US" sz="2400" dirty="0">
                <a:solidFill>
                  <a:schemeClr val="tx1"/>
                </a:solidFill>
                <a:latin typeface="Arial" panose="020B0604020202020204" pitchFamily="34" charset="0"/>
                <a:cs typeface="Arial" panose="020B0604020202020204" pitchFamily="34" charset="0"/>
              </a:rPr>
              <a:t>Contractor Robins and Morton used BIM to design and construct an Augusta, Maine hospital. Due to greater collaboration, the project was completed ten months ahead of schedule and returned approximately US$20 million in value-added </a:t>
            </a:r>
            <a:r>
              <a:rPr lang="en-US" sz="2400" dirty="0" smtClean="0">
                <a:solidFill>
                  <a:schemeClr val="tx1"/>
                </a:solidFill>
                <a:latin typeface="Arial" panose="020B0604020202020204" pitchFamily="34" charset="0"/>
                <a:cs typeface="Arial" panose="020B0604020202020204" pitchFamily="34" charset="0"/>
              </a:rPr>
              <a:t>savings.</a:t>
            </a:r>
            <a:endParaRPr lang="en-US" sz="24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4124725" y="6048644"/>
            <a:ext cx="5372843"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pPr marL="396875" lvl="0" indent="-396875" defTabSz="456973">
              <a:buClr>
                <a:schemeClr val="accent4">
                  <a:lumMod val="75000"/>
                </a:schemeClr>
              </a:buClr>
              <a:buSzPct val="100000"/>
              <a:buFont typeface="Wingdings" pitchFamily="2" charset="2"/>
              <a:buChar char="§"/>
            </a:pPr>
            <a:r>
              <a:rPr lang="en-US" sz="2400" dirty="0">
                <a:solidFill>
                  <a:schemeClr val="tx1"/>
                </a:solidFill>
                <a:latin typeface="Arial" charset="0"/>
                <a:ea typeface="Arial" charset="0"/>
                <a:cs typeface="Arial" charset="0"/>
              </a:rPr>
              <a:t>Extract information from BIM to </a:t>
            </a:r>
            <a:r>
              <a:rPr lang="en-US" sz="2400" dirty="0" smtClean="0">
                <a:solidFill>
                  <a:schemeClr val="tx1"/>
                </a:solidFill>
                <a:latin typeface="Arial" charset="0"/>
                <a:ea typeface="Arial" charset="0"/>
                <a:cs typeface="Arial" charset="0"/>
              </a:rPr>
              <a:t>pre-fabricate </a:t>
            </a:r>
            <a:r>
              <a:rPr lang="en-US" sz="2400" dirty="0">
                <a:solidFill>
                  <a:schemeClr val="tx1"/>
                </a:solidFill>
                <a:latin typeface="Arial" charset="0"/>
                <a:ea typeface="Arial" charset="0"/>
                <a:cs typeface="Arial" charset="0"/>
              </a:rPr>
              <a:t>building components to improve project schedule, reduce </a:t>
            </a:r>
            <a:r>
              <a:rPr lang="en-US" sz="2400" dirty="0" smtClean="0">
                <a:solidFill>
                  <a:schemeClr val="tx1"/>
                </a:solidFill>
                <a:latin typeface="Arial" charset="0"/>
                <a:ea typeface="Arial" charset="0"/>
                <a:cs typeface="Arial" charset="0"/>
              </a:rPr>
              <a:t>cost, </a:t>
            </a:r>
            <a:r>
              <a:rPr lang="en-US" sz="2400" dirty="0">
                <a:solidFill>
                  <a:schemeClr val="tx1"/>
                </a:solidFill>
                <a:latin typeface="Arial" charset="0"/>
                <a:ea typeface="Arial" charset="0"/>
                <a:cs typeface="Arial" charset="0"/>
              </a:rPr>
              <a:t>improve site safety, and produce greener construction practices by reducing material waste</a:t>
            </a:r>
          </a:p>
        </p:txBody>
      </p:sp>
      <p:sp>
        <p:nvSpPr>
          <p:cNvPr id="35" name="Rectangle 34"/>
          <p:cNvSpPr/>
          <p:nvPr/>
        </p:nvSpPr>
        <p:spPr>
          <a:xfrm>
            <a:off x="9624310" y="6048644"/>
            <a:ext cx="6115562" cy="16144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t"/>
          <a:lstStyle/>
          <a:p>
            <a:r>
              <a:rPr lang="en-US" sz="2400" dirty="0">
                <a:solidFill>
                  <a:schemeClr val="tx1"/>
                </a:solidFill>
                <a:latin typeface="Arial" panose="020B0604020202020204" pitchFamily="34" charset="0"/>
                <a:cs typeface="Arial" panose="020B0604020202020204" pitchFamily="34" charset="0"/>
              </a:rPr>
              <a:t>J.C. </a:t>
            </a:r>
            <a:r>
              <a:rPr lang="en-US" sz="2400" dirty="0" err="1">
                <a:solidFill>
                  <a:schemeClr val="tx1"/>
                </a:solidFill>
                <a:latin typeface="Arial" panose="020B0604020202020204" pitchFamily="34" charset="0"/>
                <a:cs typeface="Arial" panose="020B0604020202020204" pitchFamily="34" charset="0"/>
              </a:rPr>
              <a:t>Cannistraro</a:t>
            </a:r>
            <a:r>
              <a:rPr lang="en-US" sz="2400" dirty="0">
                <a:solidFill>
                  <a:schemeClr val="tx1"/>
                </a:solidFill>
                <a:latin typeface="Arial" panose="020B0604020202020204" pitchFamily="34" charset="0"/>
                <a:cs typeface="Arial" panose="020B0604020202020204" pitchFamily="34" charset="0"/>
              </a:rPr>
              <a:t> used BIM and </a:t>
            </a:r>
            <a:r>
              <a:rPr lang="en-US" sz="2400" dirty="0" smtClean="0">
                <a:solidFill>
                  <a:schemeClr val="tx1"/>
                </a:solidFill>
                <a:latin typeface="Arial" panose="020B0604020202020204" pitchFamily="34" charset="0"/>
                <a:cs typeface="Arial" panose="020B0604020202020204" pitchFamily="34" charset="0"/>
              </a:rPr>
              <a:t>pre-fabrication </a:t>
            </a:r>
            <a:r>
              <a:rPr lang="en-US" sz="2400" dirty="0">
                <a:solidFill>
                  <a:schemeClr val="tx1"/>
                </a:solidFill>
                <a:latin typeface="Arial" panose="020B0604020202020204" pitchFamily="34" charset="0"/>
                <a:cs typeface="Arial" panose="020B0604020202020204" pitchFamily="34" charset="0"/>
              </a:rPr>
              <a:t>to upgrade the central utility plant for University of </a:t>
            </a:r>
            <a:r>
              <a:rPr lang="en-US" sz="2400" dirty="0" smtClean="0">
                <a:solidFill>
                  <a:schemeClr val="tx1"/>
                </a:solidFill>
                <a:latin typeface="Arial" panose="020B0604020202020204" pitchFamily="34" charset="0"/>
                <a:cs typeface="Arial" panose="020B0604020202020204" pitchFamily="34" charset="0"/>
              </a:rPr>
              <a:t>Massachusetts's </a:t>
            </a:r>
            <a:r>
              <a:rPr lang="en-US" sz="2400" dirty="0">
                <a:solidFill>
                  <a:schemeClr val="tx1"/>
                </a:solidFill>
                <a:latin typeface="Arial" panose="020B0604020202020204" pitchFamily="34" charset="0"/>
                <a:cs typeface="Arial" panose="020B0604020202020204" pitchFamily="34" charset="0"/>
              </a:rPr>
              <a:t>Boston campus helping to minimize installation time of a new HVAC system and hangers</a:t>
            </a:r>
          </a:p>
        </p:txBody>
      </p:sp>
      <p:sp>
        <p:nvSpPr>
          <p:cNvPr id="1027" name="AutoShape 3"/>
          <p:cNvSpPr>
            <a:spLocks noChangeAspect="1" noChangeArrowheads="1" noTextEdit="1"/>
          </p:cNvSpPr>
          <p:nvPr/>
        </p:nvSpPr>
        <p:spPr bwMode="auto">
          <a:xfrm>
            <a:off x="955675" y="2224088"/>
            <a:ext cx="1579563" cy="1579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1050925" y="2319338"/>
            <a:ext cx="1389063" cy="1389062"/>
          </a:xfrm>
          <a:custGeom>
            <a:avLst/>
            <a:gdLst/>
            <a:ahLst/>
            <a:cxnLst>
              <a:cxn ang="0">
                <a:pos x="2" y="831"/>
              </a:cxn>
              <a:cxn ang="0">
                <a:pos x="17" y="701"/>
              </a:cxn>
              <a:cxn ang="0">
                <a:pos x="53" y="575"/>
              </a:cxn>
              <a:cxn ang="0">
                <a:pos x="107" y="460"/>
              </a:cxn>
              <a:cxn ang="0">
                <a:pos x="174" y="353"/>
              </a:cxn>
              <a:cxn ang="0">
                <a:pos x="256" y="258"/>
              </a:cxn>
              <a:cxn ang="0">
                <a:pos x="351" y="176"/>
              </a:cxn>
              <a:cxn ang="0">
                <a:pos x="458" y="107"/>
              </a:cxn>
              <a:cxn ang="0">
                <a:pos x="575" y="55"/>
              </a:cxn>
              <a:cxn ang="0">
                <a:pos x="699" y="19"/>
              </a:cxn>
              <a:cxn ang="0">
                <a:pos x="831" y="2"/>
              </a:cxn>
              <a:cxn ang="0">
                <a:pos x="921" y="2"/>
              </a:cxn>
              <a:cxn ang="0">
                <a:pos x="1051" y="19"/>
              </a:cxn>
              <a:cxn ang="0">
                <a:pos x="1177" y="55"/>
              </a:cxn>
              <a:cxn ang="0">
                <a:pos x="1292" y="107"/>
              </a:cxn>
              <a:cxn ang="0">
                <a:pos x="1399" y="176"/>
              </a:cxn>
              <a:cxn ang="0">
                <a:pos x="1494" y="258"/>
              </a:cxn>
              <a:cxn ang="0">
                <a:pos x="1576" y="353"/>
              </a:cxn>
              <a:cxn ang="0">
                <a:pos x="1645" y="460"/>
              </a:cxn>
              <a:cxn ang="0">
                <a:pos x="1697" y="575"/>
              </a:cxn>
              <a:cxn ang="0">
                <a:pos x="1733" y="701"/>
              </a:cxn>
              <a:cxn ang="0">
                <a:pos x="1750" y="831"/>
              </a:cxn>
              <a:cxn ang="0">
                <a:pos x="1750" y="921"/>
              </a:cxn>
              <a:cxn ang="0">
                <a:pos x="1733" y="1053"/>
              </a:cxn>
              <a:cxn ang="0">
                <a:pos x="1697" y="1177"/>
              </a:cxn>
              <a:cxn ang="0">
                <a:pos x="1645" y="1294"/>
              </a:cxn>
              <a:cxn ang="0">
                <a:pos x="1576" y="1401"/>
              </a:cxn>
              <a:cxn ang="0">
                <a:pos x="1494" y="1496"/>
              </a:cxn>
              <a:cxn ang="0">
                <a:pos x="1399" y="1578"/>
              </a:cxn>
              <a:cxn ang="0">
                <a:pos x="1292" y="1645"/>
              </a:cxn>
              <a:cxn ang="0">
                <a:pos x="1177" y="1699"/>
              </a:cxn>
              <a:cxn ang="0">
                <a:pos x="1051" y="1735"/>
              </a:cxn>
              <a:cxn ang="0">
                <a:pos x="921" y="1750"/>
              </a:cxn>
              <a:cxn ang="0">
                <a:pos x="831" y="1750"/>
              </a:cxn>
              <a:cxn ang="0">
                <a:pos x="699" y="1735"/>
              </a:cxn>
              <a:cxn ang="0">
                <a:pos x="575" y="1699"/>
              </a:cxn>
              <a:cxn ang="0">
                <a:pos x="458" y="1645"/>
              </a:cxn>
              <a:cxn ang="0">
                <a:pos x="351" y="1578"/>
              </a:cxn>
              <a:cxn ang="0">
                <a:pos x="256" y="1496"/>
              </a:cxn>
              <a:cxn ang="0">
                <a:pos x="174" y="1401"/>
              </a:cxn>
              <a:cxn ang="0">
                <a:pos x="107" y="1294"/>
              </a:cxn>
              <a:cxn ang="0">
                <a:pos x="53" y="1177"/>
              </a:cxn>
              <a:cxn ang="0">
                <a:pos x="17" y="1053"/>
              </a:cxn>
              <a:cxn ang="0">
                <a:pos x="2" y="921"/>
              </a:cxn>
            </a:cxnLst>
            <a:rect l="0" t="0" r="r" b="b"/>
            <a:pathLst>
              <a:path w="1752" h="1752">
                <a:moveTo>
                  <a:pt x="0" y="876"/>
                </a:moveTo>
                <a:lnTo>
                  <a:pt x="0" y="876"/>
                </a:lnTo>
                <a:lnTo>
                  <a:pt x="2" y="831"/>
                </a:lnTo>
                <a:lnTo>
                  <a:pt x="4" y="786"/>
                </a:lnTo>
                <a:lnTo>
                  <a:pt x="10" y="743"/>
                </a:lnTo>
                <a:lnTo>
                  <a:pt x="17" y="701"/>
                </a:lnTo>
                <a:lnTo>
                  <a:pt x="28" y="658"/>
                </a:lnTo>
                <a:lnTo>
                  <a:pt x="40" y="617"/>
                </a:lnTo>
                <a:lnTo>
                  <a:pt x="53" y="575"/>
                </a:lnTo>
                <a:lnTo>
                  <a:pt x="70" y="536"/>
                </a:lnTo>
                <a:lnTo>
                  <a:pt x="86" y="497"/>
                </a:lnTo>
                <a:lnTo>
                  <a:pt x="107" y="460"/>
                </a:lnTo>
                <a:lnTo>
                  <a:pt x="127" y="422"/>
                </a:lnTo>
                <a:lnTo>
                  <a:pt x="150" y="387"/>
                </a:lnTo>
                <a:lnTo>
                  <a:pt x="174" y="353"/>
                </a:lnTo>
                <a:lnTo>
                  <a:pt x="200" y="320"/>
                </a:lnTo>
                <a:lnTo>
                  <a:pt x="228" y="288"/>
                </a:lnTo>
                <a:lnTo>
                  <a:pt x="256" y="258"/>
                </a:lnTo>
                <a:lnTo>
                  <a:pt x="288" y="228"/>
                </a:lnTo>
                <a:lnTo>
                  <a:pt x="320" y="200"/>
                </a:lnTo>
                <a:lnTo>
                  <a:pt x="351" y="176"/>
                </a:lnTo>
                <a:lnTo>
                  <a:pt x="387" y="152"/>
                </a:lnTo>
                <a:lnTo>
                  <a:pt x="422" y="127"/>
                </a:lnTo>
                <a:lnTo>
                  <a:pt x="458" y="107"/>
                </a:lnTo>
                <a:lnTo>
                  <a:pt x="497" y="88"/>
                </a:lnTo>
                <a:lnTo>
                  <a:pt x="534" y="70"/>
                </a:lnTo>
                <a:lnTo>
                  <a:pt x="575" y="55"/>
                </a:lnTo>
                <a:lnTo>
                  <a:pt x="615" y="42"/>
                </a:lnTo>
                <a:lnTo>
                  <a:pt x="658" y="28"/>
                </a:lnTo>
                <a:lnTo>
                  <a:pt x="699" y="19"/>
                </a:lnTo>
                <a:lnTo>
                  <a:pt x="742" y="12"/>
                </a:lnTo>
                <a:lnTo>
                  <a:pt x="786" y="6"/>
                </a:lnTo>
                <a:lnTo>
                  <a:pt x="831" y="2"/>
                </a:lnTo>
                <a:lnTo>
                  <a:pt x="876" y="0"/>
                </a:lnTo>
                <a:lnTo>
                  <a:pt x="876" y="0"/>
                </a:lnTo>
                <a:lnTo>
                  <a:pt x="921" y="2"/>
                </a:lnTo>
                <a:lnTo>
                  <a:pt x="966" y="6"/>
                </a:lnTo>
                <a:lnTo>
                  <a:pt x="1009" y="12"/>
                </a:lnTo>
                <a:lnTo>
                  <a:pt x="1051" y="19"/>
                </a:lnTo>
                <a:lnTo>
                  <a:pt x="1094" y="28"/>
                </a:lnTo>
                <a:lnTo>
                  <a:pt x="1135" y="42"/>
                </a:lnTo>
                <a:lnTo>
                  <a:pt x="1177" y="55"/>
                </a:lnTo>
                <a:lnTo>
                  <a:pt x="1216" y="70"/>
                </a:lnTo>
                <a:lnTo>
                  <a:pt x="1255" y="88"/>
                </a:lnTo>
                <a:lnTo>
                  <a:pt x="1292" y="107"/>
                </a:lnTo>
                <a:lnTo>
                  <a:pt x="1330" y="127"/>
                </a:lnTo>
                <a:lnTo>
                  <a:pt x="1365" y="152"/>
                </a:lnTo>
                <a:lnTo>
                  <a:pt x="1399" y="176"/>
                </a:lnTo>
                <a:lnTo>
                  <a:pt x="1432" y="200"/>
                </a:lnTo>
                <a:lnTo>
                  <a:pt x="1464" y="228"/>
                </a:lnTo>
                <a:lnTo>
                  <a:pt x="1494" y="258"/>
                </a:lnTo>
                <a:lnTo>
                  <a:pt x="1524" y="288"/>
                </a:lnTo>
                <a:lnTo>
                  <a:pt x="1552" y="320"/>
                </a:lnTo>
                <a:lnTo>
                  <a:pt x="1576" y="353"/>
                </a:lnTo>
                <a:lnTo>
                  <a:pt x="1602" y="387"/>
                </a:lnTo>
                <a:lnTo>
                  <a:pt x="1625" y="422"/>
                </a:lnTo>
                <a:lnTo>
                  <a:pt x="1645" y="460"/>
                </a:lnTo>
                <a:lnTo>
                  <a:pt x="1664" y="497"/>
                </a:lnTo>
                <a:lnTo>
                  <a:pt x="1682" y="536"/>
                </a:lnTo>
                <a:lnTo>
                  <a:pt x="1697" y="575"/>
                </a:lnTo>
                <a:lnTo>
                  <a:pt x="1712" y="617"/>
                </a:lnTo>
                <a:lnTo>
                  <a:pt x="1724" y="658"/>
                </a:lnTo>
                <a:lnTo>
                  <a:pt x="1733" y="701"/>
                </a:lnTo>
                <a:lnTo>
                  <a:pt x="1740" y="743"/>
                </a:lnTo>
                <a:lnTo>
                  <a:pt x="1746" y="786"/>
                </a:lnTo>
                <a:lnTo>
                  <a:pt x="1750" y="831"/>
                </a:lnTo>
                <a:lnTo>
                  <a:pt x="1752" y="876"/>
                </a:lnTo>
                <a:lnTo>
                  <a:pt x="1752" y="876"/>
                </a:lnTo>
                <a:lnTo>
                  <a:pt x="1750" y="921"/>
                </a:lnTo>
                <a:lnTo>
                  <a:pt x="1746" y="966"/>
                </a:lnTo>
                <a:lnTo>
                  <a:pt x="1740" y="1010"/>
                </a:lnTo>
                <a:lnTo>
                  <a:pt x="1733" y="1053"/>
                </a:lnTo>
                <a:lnTo>
                  <a:pt x="1724" y="1094"/>
                </a:lnTo>
                <a:lnTo>
                  <a:pt x="1712" y="1137"/>
                </a:lnTo>
                <a:lnTo>
                  <a:pt x="1697" y="1177"/>
                </a:lnTo>
                <a:lnTo>
                  <a:pt x="1682" y="1218"/>
                </a:lnTo>
                <a:lnTo>
                  <a:pt x="1664" y="1257"/>
                </a:lnTo>
                <a:lnTo>
                  <a:pt x="1645" y="1294"/>
                </a:lnTo>
                <a:lnTo>
                  <a:pt x="1625" y="1330"/>
                </a:lnTo>
                <a:lnTo>
                  <a:pt x="1602" y="1365"/>
                </a:lnTo>
                <a:lnTo>
                  <a:pt x="1576" y="1401"/>
                </a:lnTo>
                <a:lnTo>
                  <a:pt x="1552" y="1432"/>
                </a:lnTo>
                <a:lnTo>
                  <a:pt x="1524" y="1464"/>
                </a:lnTo>
                <a:lnTo>
                  <a:pt x="1494" y="1496"/>
                </a:lnTo>
                <a:lnTo>
                  <a:pt x="1464" y="1524"/>
                </a:lnTo>
                <a:lnTo>
                  <a:pt x="1432" y="1552"/>
                </a:lnTo>
                <a:lnTo>
                  <a:pt x="1399" y="1578"/>
                </a:lnTo>
                <a:lnTo>
                  <a:pt x="1365" y="1602"/>
                </a:lnTo>
                <a:lnTo>
                  <a:pt x="1330" y="1625"/>
                </a:lnTo>
                <a:lnTo>
                  <a:pt x="1292" y="1645"/>
                </a:lnTo>
                <a:lnTo>
                  <a:pt x="1255" y="1666"/>
                </a:lnTo>
                <a:lnTo>
                  <a:pt x="1216" y="1682"/>
                </a:lnTo>
                <a:lnTo>
                  <a:pt x="1177" y="1699"/>
                </a:lnTo>
                <a:lnTo>
                  <a:pt x="1135" y="1712"/>
                </a:lnTo>
                <a:lnTo>
                  <a:pt x="1094" y="1724"/>
                </a:lnTo>
                <a:lnTo>
                  <a:pt x="1051" y="1735"/>
                </a:lnTo>
                <a:lnTo>
                  <a:pt x="1009" y="1742"/>
                </a:lnTo>
                <a:lnTo>
                  <a:pt x="966" y="1748"/>
                </a:lnTo>
                <a:lnTo>
                  <a:pt x="921" y="1750"/>
                </a:lnTo>
                <a:lnTo>
                  <a:pt x="876" y="1752"/>
                </a:lnTo>
                <a:lnTo>
                  <a:pt x="876" y="1752"/>
                </a:lnTo>
                <a:lnTo>
                  <a:pt x="831" y="1750"/>
                </a:lnTo>
                <a:lnTo>
                  <a:pt x="786" y="1748"/>
                </a:lnTo>
                <a:lnTo>
                  <a:pt x="742" y="1742"/>
                </a:lnTo>
                <a:lnTo>
                  <a:pt x="699" y="1735"/>
                </a:lnTo>
                <a:lnTo>
                  <a:pt x="658" y="1724"/>
                </a:lnTo>
                <a:lnTo>
                  <a:pt x="615" y="1712"/>
                </a:lnTo>
                <a:lnTo>
                  <a:pt x="575" y="1699"/>
                </a:lnTo>
                <a:lnTo>
                  <a:pt x="534" y="1682"/>
                </a:lnTo>
                <a:lnTo>
                  <a:pt x="497" y="1666"/>
                </a:lnTo>
                <a:lnTo>
                  <a:pt x="458" y="1645"/>
                </a:lnTo>
                <a:lnTo>
                  <a:pt x="422" y="1625"/>
                </a:lnTo>
                <a:lnTo>
                  <a:pt x="387" y="1602"/>
                </a:lnTo>
                <a:lnTo>
                  <a:pt x="351" y="1578"/>
                </a:lnTo>
                <a:lnTo>
                  <a:pt x="320" y="1552"/>
                </a:lnTo>
                <a:lnTo>
                  <a:pt x="288" y="1524"/>
                </a:lnTo>
                <a:lnTo>
                  <a:pt x="256" y="1496"/>
                </a:lnTo>
                <a:lnTo>
                  <a:pt x="228" y="1464"/>
                </a:lnTo>
                <a:lnTo>
                  <a:pt x="200" y="1432"/>
                </a:lnTo>
                <a:lnTo>
                  <a:pt x="174" y="1401"/>
                </a:lnTo>
                <a:lnTo>
                  <a:pt x="150" y="1365"/>
                </a:lnTo>
                <a:lnTo>
                  <a:pt x="127" y="1330"/>
                </a:lnTo>
                <a:lnTo>
                  <a:pt x="107" y="1294"/>
                </a:lnTo>
                <a:lnTo>
                  <a:pt x="86" y="1257"/>
                </a:lnTo>
                <a:lnTo>
                  <a:pt x="70" y="1218"/>
                </a:lnTo>
                <a:lnTo>
                  <a:pt x="53" y="1177"/>
                </a:lnTo>
                <a:lnTo>
                  <a:pt x="40" y="1137"/>
                </a:lnTo>
                <a:lnTo>
                  <a:pt x="28" y="1094"/>
                </a:lnTo>
                <a:lnTo>
                  <a:pt x="17" y="1053"/>
                </a:lnTo>
                <a:lnTo>
                  <a:pt x="10" y="1010"/>
                </a:lnTo>
                <a:lnTo>
                  <a:pt x="4" y="966"/>
                </a:lnTo>
                <a:lnTo>
                  <a:pt x="2" y="921"/>
                </a:lnTo>
                <a:lnTo>
                  <a:pt x="0" y="876"/>
                </a:lnTo>
                <a:lnTo>
                  <a:pt x="0" y="876"/>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965200" y="2233613"/>
            <a:ext cx="1560513" cy="1560512"/>
          </a:xfrm>
          <a:custGeom>
            <a:avLst/>
            <a:gdLst/>
            <a:ahLst/>
            <a:cxnLst>
              <a:cxn ang="0">
                <a:pos x="0" y="934"/>
              </a:cxn>
              <a:cxn ang="0">
                <a:pos x="19" y="786"/>
              </a:cxn>
              <a:cxn ang="0">
                <a:pos x="60" y="646"/>
              </a:cxn>
              <a:cxn ang="0">
                <a:pos x="118" y="515"/>
              </a:cxn>
              <a:cxn ang="0">
                <a:pos x="194" y="396"/>
              </a:cxn>
              <a:cxn ang="0">
                <a:pos x="288" y="288"/>
              </a:cxn>
              <a:cxn ang="0">
                <a:pos x="394" y="196"/>
              </a:cxn>
              <a:cxn ang="0">
                <a:pos x="514" y="120"/>
              </a:cxn>
              <a:cxn ang="0">
                <a:pos x="646" y="60"/>
              </a:cxn>
              <a:cxn ang="0">
                <a:pos x="786" y="21"/>
              </a:cxn>
              <a:cxn ang="0">
                <a:pos x="934" y="2"/>
              </a:cxn>
              <a:cxn ang="0">
                <a:pos x="1034" y="2"/>
              </a:cxn>
              <a:cxn ang="0">
                <a:pos x="1182" y="21"/>
              </a:cxn>
              <a:cxn ang="0">
                <a:pos x="1322" y="60"/>
              </a:cxn>
              <a:cxn ang="0">
                <a:pos x="1453" y="120"/>
              </a:cxn>
              <a:cxn ang="0">
                <a:pos x="1572" y="196"/>
              </a:cxn>
              <a:cxn ang="0">
                <a:pos x="1680" y="288"/>
              </a:cxn>
              <a:cxn ang="0">
                <a:pos x="1772" y="396"/>
              </a:cxn>
              <a:cxn ang="0">
                <a:pos x="1848" y="515"/>
              </a:cxn>
              <a:cxn ang="0">
                <a:pos x="1908" y="646"/>
              </a:cxn>
              <a:cxn ang="0">
                <a:pos x="1947" y="786"/>
              </a:cxn>
              <a:cxn ang="0">
                <a:pos x="1966" y="934"/>
              </a:cxn>
              <a:cxn ang="0">
                <a:pos x="1966" y="1034"/>
              </a:cxn>
              <a:cxn ang="0">
                <a:pos x="1947" y="1182"/>
              </a:cxn>
              <a:cxn ang="0">
                <a:pos x="1908" y="1324"/>
              </a:cxn>
              <a:cxn ang="0">
                <a:pos x="1848" y="1454"/>
              </a:cxn>
              <a:cxn ang="0">
                <a:pos x="1772" y="1574"/>
              </a:cxn>
              <a:cxn ang="0">
                <a:pos x="1680" y="1680"/>
              </a:cxn>
              <a:cxn ang="0">
                <a:pos x="1572" y="1774"/>
              </a:cxn>
              <a:cxn ang="0">
                <a:pos x="1453" y="1850"/>
              </a:cxn>
              <a:cxn ang="0">
                <a:pos x="1322" y="1908"/>
              </a:cxn>
              <a:cxn ang="0">
                <a:pos x="1182" y="1949"/>
              </a:cxn>
              <a:cxn ang="0">
                <a:pos x="1034" y="1968"/>
              </a:cxn>
              <a:cxn ang="0">
                <a:pos x="934" y="1968"/>
              </a:cxn>
              <a:cxn ang="0">
                <a:pos x="786" y="1949"/>
              </a:cxn>
              <a:cxn ang="0">
                <a:pos x="646" y="1908"/>
              </a:cxn>
              <a:cxn ang="0">
                <a:pos x="514" y="1850"/>
              </a:cxn>
              <a:cxn ang="0">
                <a:pos x="394" y="1774"/>
              </a:cxn>
              <a:cxn ang="0">
                <a:pos x="288" y="1680"/>
              </a:cxn>
              <a:cxn ang="0">
                <a:pos x="194" y="1574"/>
              </a:cxn>
              <a:cxn ang="0">
                <a:pos x="118" y="1454"/>
              </a:cxn>
              <a:cxn ang="0">
                <a:pos x="60" y="1324"/>
              </a:cxn>
              <a:cxn ang="0">
                <a:pos x="19" y="1182"/>
              </a:cxn>
              <a:cxn ang="0">
                <a:pos x="0" y="1034"/>
              </a:cxn>
            </a:cxnLst>
            <a:rect l="0" t="0" r="r" b="b"/>
            <a:pathLst>
              <a:path w="1968" h="1968">
                <a:moveTo>
                  <a:pt x="0" y="984"/>
                </a:moveTo>
                <a:lnTo>
                  <a:pt x="0" y="984"/>
                </a:lnTo>
                <a:lnTo>
                  <a:pt x="0" y="934"/>
                </a:lnTo>
                <a:lnTo>
                  <a:pt x="4" y="883"/>
                </a:lnTo>
                <a:lnTo>
                  <a:pt x="11" y="835"/>
                </a:lnTo>
                <a:lnTo>
                  <a:pt x="19" y="786"/>
                </a:lnTo>
                <a:lnTo>
                  <a:pt x="30" y="739"/>
                </a:lnTo>
                <a:lnTo>
                  <a:pt x="43" y="691"/>
                </a:lnTo>
                <a:lnTo>
                  <a:pt x="60" y="646"/>
                </a:lnTo>
                <a:lnTo>
                  <a:pt x="77" y="601"/>
                </a:lnTo>
                <a:lnTo>
                  <a:pt x="97" y="558"/>
                </a:lnTo>
                <a:lnTo>
                  <a:pt x="118" y="515"/>
                </a:lnTo>
                <a:lnTo>
                  <a:pt x="142" y="474"/>
                </a:lnTo>
                <a:lnTo>
                  <a:pt x="168" y="435"/>
                </a:lnTo>
                <a:lnTo>
                  <a:pt x="194" y="396"/>
                </a:lnTo>
                <a:lnTo>
                  <a:pt x="224" y="359"/>
                </a:lnTo>
                <a:lnTo>
                  <a:pt x="256" y="323"/>
                </a:lnTo>
                <a:lnTo>
                  <a:pt x="288" y="288"/>
                </a:lnTo>
                <a:lnTo>
                  <a:pt x="321" y="256"/>
                </a:lnTo>
                <a:lnTo>
                  <a:pt x="357" y="224"/>
                </a:lnTo>
                <a:lnTo>
                  <a:pt x="394" y="196"/>
                </a:lnTo>
                <a:lnTo>
                  <a:pt x="433" y="168"/>
                </a:lnTo>
                <a:lnTo>
                  <a:pt x="472" y="142"/>
                </a:lnTo>
                <a:lnTo>
                  <a:pt x="514" y="120"/>
                </a:lnTo>
                <a:lnTo>
                  <a:pt x="557" y="97"/>
                </a:lnTo>
                <a:lnTo>
                  <a:pt x="601" y="79"/>
                </a:lnTo>
                <a:lnTo>
                  <a:pt x="646" y="60"/>
                </a:lnTo>
                <a:lnTo>
                  <a:pt x="691" y="45"/>
                </a:lnTo>
                <a:lnTo>
                  <a:pt x="738" y="32"/>
                </a:lnTo>
                <a:lnTo>
                  <a:pt x="786" y="21"/>
                </a:lnTo>
                <a:lnTo>
                  <a:pt x="833" y="11"/>
                </a:lnTo>
                <a:lnTo>
                  <a:pt x="883" y="6"/>
                </a:lnTo>
                <a:lnTo>
                  <a:pt x="934" y="2"/>
                </a:lnTo>
                <a:lnTo>
                  <a:pt x="984" y="0"/>
                </a:lnTo>
                <a:lnTo>
                  <a:pt x="984" y="0"/>
                </a:lnTo>
                <a:lnTo>
                  <a:pt x="1034" y="2"/>
                </a:lnTo>
                <a:lnTo>
                  <a:pt x="1085" y="6"/>
                </a:lnTo>
                <a:lnTo>
                  <a:pt x="1133" y="11"/>
                </a:lnTo>
                <a:lnTo>
                  <a:pt x="1182" y="21"/>
                </a:lnTo>
                <a:lnTo>
                  <a:pt x="1230" y="32"/>
                </a:lnTo>
                <a:lnTo>
                  <a:pt x="1277" y="45"/>
                </a:lnTo>
                <a:lnTo>
                  <a:pt x="1322" y="60"/>
                </a:lnTo>
                <a:lnTo>
                  <a:pt x="1367" y="79"/>
                </a:lnTo>
                <a:lnTo>
                  <a:pt x="1410" y="97"/>
                </a:lnTo>
                <a:lnTo>
                  <a:pt x="1453" y="120"/>
                </a:lnTo>
                <a:lnTo>
                  <a:pt x="1494" y="142"/>
                </a:lnTo>
                <a:lnTo>
                  <a:pt x="1535" y="168"/>
                </a:lnTo>
                <a:lnTo>
                  <a:pt x="1572" y="196"/>
                </a:lnTo>
                <a:lnTo>
                  <a:pt x="1609" y="224"/>
                </a:lnTo>
                <a:lnTo>
                  <a:pt x="1645" y="256"/>
                </a:lnTo>
                <a:lnTo>
                  <a:pt x="1680" y="288"/>
                </a:lnTo>
                <a:lnTo>
                  <a:pt x="1712" y="323"/>
                </a:lnTo>
                <a:lnTo>
                  <a:pt x="1744" y="359"/>
                </a:lnTo>
                <a:lnTo>
                  <a:pt x="1772" y="396"/>
                </a:lnTo>
                <a:lnTo>
                  <a:pt x="1800" y="435"/>
                </a:lnTo>
                <a:lnTo>
                  <a:pt x="1826" y="474"/>
                </a:lnTo>
                <a:lnTo>
                  <a:pt x="1848" y="515"/>
                </a:lnTo>
                <a:lnTo>
                  <a:pt x="1871" y="558"/>
                </a:lnTo>
                <a:lnTo>
                  <a:pt x="1891" y="601"/>
                </a:lnTo>
                <a:lnTo>
                  <a:pt x="1908" y="646"/>
                </a:lnTo>
                <a:lnTo>
                  <a:pt x="1923" y="691"/>
                </a:lnTo>
                <a:lnTo>
                  <a:pt x="1936" y="739"/>
                </a:lnTo>
                <a:lnTo>
                  <a:pt x="1947" y="786"/>
                </a:lnTo>
                <a:lnTo>
                  <a:pt x="1957" y="835"/>
                </a:lnTo>
                <a:lnTo>
                  <a:pt x="1962" y="883"/>
                </a:lnTo>
                <a:lnTo>
                  <a:pt x="1966" y="934"/>
                </a:lnTo>
                <a:lnTo>
                  <a:pt x="1968" y="984"/>
                </a:lnTo>
                <a:lnTo>
                  <a:pt x="1968" y="984"/>
                </a:lnTo>
                <a:lnTo>
                  <a:pt x="1966" y="1034"/>
                </a:lnTo>
                <a:lnTo>
                  <a:pt x="1962" y="1085"/>
                </a:lnTo>
                <a:lnTo>
                  <a:pt x="1957" y="1135"/>
                </a:lnTo>
                <a:lnTo>
                  <a:pt x="1947" y="1182"/>
                </a:lnTo>
                <a:lnTo>
                  <a:pt x="1936" y="1230"/>
                </a:lnTo>
                <a:lnTo>
                  <a:pt x="1923" y="1277"/>
                </a:lnTo>
                <a:lnTo>
                  <a:pt x="1908" y="1324"/>
                </a:lnTo>
                <a:lnTo>
                  <a:pt x="1891" y="1367"/>
                </a:lnTo>
                <a:lnTo>
                  <a:pt x="1871" y="1411"/>
                </a:lnTo>
                <a:lnTo>
                  <a:pt x="1848" y="1454"/>
                </a:lnTo>
                <a:lnTo>
                  <a:pt x="1826" y="1496"/>
                </a:lnTo>
                <a:lnTo>
                  <a:pt x="1800" y="1535"/>
                </a:lnTo>
                <a:lnTo>
                  <a:pt x="1772" y="1574"/>
                </a:lnTo>
                <a:lnTo>
                  <a:pt x="1744" y="1611"/>
                </a:lnTo>
                <a:lnTo>
                  <a:pt x="1712" y="1647"/>
                </a:lnTo>
                <a:lnTo>
                  <a:pt x="1680" y="1680"/>
                </a:lnTo>
                <a:lnTo>
                  <a:pt x="1645" y="1712"/>
                </a:lnTo>
                <a:lnTo>
                  <a:pt x="1609" y="1744"/>
                </a:lnTo>
                <a:lnTo>
                  <a:pt x="1572" y="1774"/>
                </a:lnTo>
                <a:lnTo>
                  <a:pt x="1535" y="1800"/>
                </a:lnTo>
                <a:lnTo>
                  <a:pt x="1494" y="1826"/>
                </a:lnTo>
                <a:lnTo>
                  <a:pt x="1453" y="1850"/>
                </a:lnTo>
                <a:lnTo>
                  <a:pt x="1410" y="1871"/>
                </a:lnTo>
                <a:lnTo>
                  <a:pt x="1367" y="1891"/>
                </a:lnTo>
                <a:lnTo>
                  <a:pt x="1322" y="1908"/>
                </a:lnTo>
                <a:lnTo>
                  <a:pt x="1277" y="1925"/>
                </a:lnTo>
                <a:lnTo>
                  <a:pt x="1230" y="1938"/>
                </a:lnTo>
                <a:lnTo>
                  <a:pt x="1182" y="1949"/>
                </a:lnTo>
                <a:lnTo>
                  <a:pt x="1133" y="1957"/>
                </a:lnTo>
                <a:lnTo>
                  <a:pt x="1085" y="1964"/>
                </a:lnTo>
                <a:lnTo>
                  <a:pt x="1034" y="1968"/>
                </a:lnTo>
                <a:lnTo>
                  <a:pt x="984" y="1968"/>
                </a:lnTo>
                <a:lnTo>
                  <a:pt x="984" y="1968"/>
                </a:lnTo>
                <a:lnTo>
                  <a:pt x="934" y="1968"/>
                </a:lnTo>
                <a:lnTo>
                  <a:pt x="883" y="1964"/>
                </a:lnTo>
                <a:lnTo>
                  <a:pt x="833" y="1957"/>
                </a:lnTo>
                <a:lnTo>
                  <a:pt x="786" y="1949"/>
                </a:lnTo>
                <a:lnTo>
                  <a:pt x="738" y="1938"/>
                </a:lnTo>
                <a:lnTo>
                  <a:pt x="691" y="1925"/>
                </a:lnTo>
                <a:lnTo>
                  <a:pt x="646" y="1908"/>
                </a:lnTo>
                <a:lnTo>
                  <a:pt x="601" y="1891"/>
                </a:lnTo>
                <a:lnTo>
                  <a:pt x="557" y="1871"/>
                </a:lnTo>
                <a:lnTo>
                  <a:pt x="514" y="1850"/>
                </a:lnTo>
                <a:lnTo>
                  <a:pt x="472" y="1826"/>
                </a:lnTo>
                <a:lnTo>
                  <a:pt x="433" y="1800"/>
                </a:lnTo>
                <a:lnTo>
                  <a:pt x="394" y="1774"/>
                </a:lnTo>
                <a:lnTo>
                  <a:pt x="357" y="1744"/>
                </a:lnTo>
                <a:lnTo>
                  <a:pt x="321" y="1712"/>
                </a:lnTo>
                <a:lnTo>
                  <a:pt x="288" y="1680"/>
                </a:lnTo>
                <a:lnTo>
                  <a:pt x="256" y="1647"/>
                </a:lnTo>
                <a:lnTo>
                  <a:pt x="224" y="1611"/>
                </a:lnTo>
                <a:lnTo>
                  <a:pt x="194" y="1574"/>
                </a:lnTo>
                <a:lnTo>
                  <a:pt x="168" y="1535"/>
                </a:lnTo>
                <a:lnTo>
                  <a:pt x="142" y="1496"/>
                </a:lnTo>
                <a:lnTo>
                  <a:pt x="118" y="1454"/>
                </a:lnTo>
                <a:lnTo>
                  <a:pt x="97" y="1411"/>
                </a:lnTo>
                <a:lnTo>
                  <a:pt x="77" y="1367"/>
                </a:lnTo>
                <a:lnTo>
                  <a:pt x="60" y="1324"/>
                </a:lnTo>
                <a:lnTo>
                  <a:pt x="43" y="1277"/>
                </a:lnTo>
                <a:lnTo>
                  <a:pt x="30" y="1230"/>
                </a:lnTo>
                <a:lnTo>
                  <a:pt x="19" y="1182"/>
                </a:lnTo>
                <a:lnTo>
                  <a:pt x="11" y="1135"/>
                </a:lnTo>
                <a:lnTo>
                  <a:pt x="4" y="1085"/>
                </a:lnTo>
                <a:lnTo>
                  <a:pt x="0" y="1034"/>
                </a:lnTo>
                <a:lnTo>
                  <a:pt x="0" y="984"/>
                </a:lnTo>
                <a:lnTo>
                  <a:pt x="0" y="984"/>
                </a:lnTo>
                <a:close/>
              </a:path>
            </a:pathLst>
          </a:custGeom>
          <a:noFill/>
          <a:ln w="17463">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noEditPoints="1"/>
          </p:cNvSpPr>
          <p:nvPr/>
        </p:nvSpPr>
        <p:spPr bwMode="auto">
          <a:xfrm>
            <a:off x="1193800" y="2501900"/>
            <a:ext cx="1031875" cy="920750"/>
          </a:xfrm>
          <a:custGeom>
            <a:avLst/>
            <a:gdLst/>
            <a:ahLst/>
            <a:cxnLst>
              <a:cxn ang="0">
                <a:pos x="813" y="177"/>
              </a:cxn>
              <a:cxn ang="0">
                <a:pos x="813" y="155"/>
              </a:cxn>
              <a:cxn ang="0">
                <a:pos x="828" y="136"/>
              </a:cxn>
              <a:cxn ang="0">
                <a:pos x="836" y="69"/>
              </a:cxn>
              <a:cxn ang="0">
                <a:pos x="911" y="6"/>
              </a:cxn>
              <a:cxn ang="0">
                <a:pos x="1009" y="15"/>
              </a:cxn>
              <a:cxn ang="0">
                <a:pos x="1056" y="62"/>
              </a:cxn>
              <a:cxn ang="0">
                <a:pos x="1071" y="90"/>
              </a:cxn>
              <a:cxn ang="0">
                <a:pos x="823" y="181"/>
              </a:cxn>
              <a:cxn ang="0">
                <a:pos x="1135" y="842"/>
              </a:cxn>
              <a:cxn ang="0">
                <a:pos x="1127" y="668"/>
              </a:cxn>
              <a:cxn ang="0">
                <a:pos x="920" y="487"/>
              </a:cxn>
              <a:cxn ang="0">
                <a:pos x="858" y="498"/>
              </a:cxn>
              <a:cxn ang="0">
                <a:pos x="675" y="455"/>
              </a:cxn>
              <a:cxn ang="0">
                <a:pos x="659" y="418"/>
              </a:cxn>
              <a:cxn ang="0">
                <a:pos x="683" y="386"/>
              </a:cxn>
              <a:cxn ang="0">
                <a:pos x="858" y="396"/>
              </a:cxn>
              <a:cxn ang="0">
                <a:pos x="983" y="295"/>
              </a:cxn>
              <a:cxn ang="0">
                <a:pos x="1043" y="256"/>
              </a:cxn>
              <a:cxn ang="0">
                <a:pos x="1099" y="256"/>
              </a:cxn>
              <a:cxn ang="0">
                <a:pos x="1153" y="289"/>
              </a:cxn>
              <a:cxn ang="0">
                <a:pos x="1291" y="567"/>
              </a:cxn>
              <a:cxn ang="0">
                <a:pos x="1265" y="788"/>
              </a:cxn>
              <a:cxn ang="0">
                <a:pos x="1299" y="1124"/>
              </a:cxn>
              <a:cxn ang="0">
                <a:pos x="1291" y="1154"/>
              </a:cxn>
              <a:cxn ang="0">
                <a:pos x="1095" y="1159"/>
              </a:cxn>
              <a:cxn ang="0">
                <a:pos x="1090" y="1135"/>
              </a:cxn>
              <a:cxn ang="0">
                <a:pos x="1174" y="1098"/>
              </a:cxn>
              <a:cxn ang="0">
                <a:pos x="834" y="1122"/>
              </a:cxn>
              <a:cxn ang="0">
                <a:pos x="830" y="1156"/>
              </a:cxn>
              <a:cxn ang="0">
                <a:pos x="1013" y="1159"/>
              </a:cxn>
              <a:cxn ang="0">
                <a:pos x="1037" y="1129"/>
              </a:cxn>
              <a:cxn ang="0">
                <a:pos x="1107" y="674"/>
              </a:cxn>
              <a:cxn ang="0">
                <a:pos x="970" y="780"/>
              </a:cxn>
              <a:cxn ang="0">
                <a:pos x="918" y="1098"/>
              </a:cxn>
              <a:cxn ang="0">
                <a:pos x="862" y="187"/>
              </a:cxn>
              <a:cxn ang="0">
                <a:pos x="907" y="246"/>
              </a:cxn>
              <a:cxn ang="0">
                <a:pos x="972" y="261"/>
              </a:cxn>
              <a:cxn ang="0">
                <a:pos x="1054" y="209"/>
              </a:cxn>
              <a:cxn ang="0">
                <a:pos x="1065" y="144"/>
              </a:cxn>
              <a:cxn ang="0">
                <a:pos x="575" y="1118"/>
              </a:cxn>
              <a:cxn ang="0">
                <a:pos x="179" y="868"/>
              </a:cxn>
              <a:cxn ang="0">
                <a:pos x="179" y="868"/>
              </a:cxn>
              <a:cxn ang="0">
                <a:pos x="0" y="868"/>
              </a:cxn>
              <a:cxn ang="0">
                <a:pos x="0" y="831"/>
              </a:cxn>
              <a:cxn ang="0">
                <a:pos x="416" y="308"/>
              </a:cxn>
              <a:cxn ang="0">
                <a:pos x="696" y="480"/>
              </a:cxn>
              <a:cxn ang="0">
                <a:pos x="655" y="455"/>
              </a:cxn>
              <a:cxn ang="0">
                <a:pos x="642" y="409"/>
              </a:cxn>
              <a:cxn ang="0">
                <a:pos x="683" y="368"/>
              </a:cxn>
              <a:cxn ang="0">
                <a:pos x="774" y="370"/>
              </a:cxn>
            </a:cxnLst>
            <a:rect l="0" t="0" r="r" b="b"/>
            <a:pathLst>
              <a:path w="1299" h="1159">
                <a:moveTo>
                  <a:pt x="823" y="181"/>
                </a:moveTo>
                <a:lnTo>
                  <a:pt x="823" y="181"/>
                </a:lnTo>
                <a:lnTo>
                  <a:pt x="817" y="181"/>
                </a:lnTo>
                <a:lnTo>
                  <a:pt x="813" y="181"/>
                </a:lnTo>
                <a:lnTo>
                  <a:pt x="813" y="177"/>
                </a:lnTo>
                <a:lnTo>
                  <a:pt x="810" y="166"/>
                </a:lnTo>
                <a:lnTo>
                  <a:pt x="810" y="166"/>
                </a:lnTo>
                <a:lnTo>
                  <a:pt x="808" y="162"/>
                </a:lnTo>
                <a:lnTo>
                  <a:pt x="810" y="161"/>
                </a:lnTo>
                <a:lnTo>
                  <a:pt x="813" y="155"/>
                </a:lnTo>
                <a:lnTo>
                  <a:pt x="825" y="147"/>
                </a:lnTo>
                <a:lnTo>
                  <a:pt x="825" y="147"/>
                </a:lnTo>
                <a:lnTo>
                  <a:pt x="828" y="142"/>
                </a:lnTo>
                <a:lnTo>
                  <a:pt x="828" y="136"/>
                </a:lnTo>
                <a:lnTo>
                  <a:pt x="828" y="136"/>
                </a:lnTo>
                <a:lnTo>
                  <a:pt x="827" y="125"/>
                </a:lnTo>
                <a:lnTo>
                  <a:pt x="827" y="112"/>
                </a:lnTo>
                <a:lnTo>
                  <a:pt x="828" y="101"/>
                </a:lnTo>
                <a:lnTo>
                  <a:pt x="828" y="90"/>
                </a:lnTo>
                <a:lnTo>
                  <a:pt x="836" y="69"/>
                </a:lnTo>
                <a:lnTo>
                  <a:pt x="845" y="50"/>
                </a:lnTo>
                <a:lnTo>
                  <a:pt x="858" y="35"/>
                </a:lnTo>
                <a:lnTo>
                  <a:pt x="875" y="22"/>
                </a:lnTo>
                <a:lnTo>
                  <a:pt x="892" y="13"/>
                </a:lnTo>
                <a:lnTo>
                  <a:pt x="911" y="6"/>
                </a:lnTo>
                <a:lnTo>
                  <a:pt x="931" y="0"/>
                </a:lnTo>
                <a:lnTo>
                  <a:pt x="952" y="0"/>
                </a:lnTo>
                <a:lnTo>
                  <a:pt x="970" y="2"/>
                </a:lnTo>
                <a:lnTo>
                  <a:pt x="991" y="6"/>
                </a:lnTo>
                <a:lnTo>
                  <a:pt x="1009" y="15"/>
                </a:lnTo>
                <a:lnTo>
                  <a:pt x="1026" y="26"/>
                </a:lnTo>
                <a:lnTo>
                  <a:pt x="1041" y="41"/>
                </a:lnTo>
                <a:lnTo>
                  <a:pt x="1054" y="62"/>
                </a:lnTo>
                <a:lnTo>
                  <a:pt x="1054" y="62"/>
                </a:lnTo>
                <a:lnTo>
                  <a:pt x="1056" y="62"/>
                </a:lnTo>
                <a:lnTo>
                  <a:pt x="1058" y="62"/>
                </a:lnTo>
                <a:lnTo>
                  <a:pt x="1058" y="62"/>
                </a:lnTo>
                <a:lnTo>
                  <a:pt x="1062" y="63"/>
                </a:lnTo>
                <a:lnTo>
                  <a:pt x="1064" y="65"/>
                </a:lnTo>
                <a:lnTo>
                  <a:pt x="1071" y="90"/>
                </a:lnTo>
                <a:lnTo>
                  <a:pt x="1071" y="90"/>
                </a:lnTo>
                <a:lnTo>
                  <a:pt x="1071" y="93"/>
                </a:lnTo>
                <a:lnTo>
                  <a:pt x="1069" y="97"/>
                </a:lnTo>
                <a:lnTo>
                  <a:pt x="1069" y="97"/>
                </a:lnTo>
                <a:lnTo>
                  <a:pt x="823" y="181"/>
                </a:lnTo>
                <a:lnTo>
                  <a:pt x="823" y="181"/>
                </a:lnTo>
                <a:close/>
                <a:moveTo>
                  <a:pt x="1174" y="1098"/>
                </a:moveTo>
                <a:lnTo>
                  <a:pt x="1140" y="874"/>
                </a:lnTo>
                <a:lnTo>
                  <a:pt x="1140" y="874"/>
                </a:lnTo>
                <a:lnTo>
                  <a:pt x="1135" y="842"/>
                </a:lnTo>
                <a:lnTo>
                  <a:pt x="1133" y="827"/>
                </a:lnTo>
                <a:lnTo>
                  <a:pt x="1133" y="808"/>
                </a:lnTo>
                <a:lnTo>
                  <a:pt x="1129" y="678"/>
                </a:lnTo>
                <a:lnTo>
                  <a:pt x="1129" y="678"/>
                </a:lnTo>
                <a:lnTo>
                  <a:pt x="1127" y="668"/>
                </a:lnTo>
                <a:lnTo>
                  <a:pt x="1125" y="657"/>
                </a:lnTo>
                <a:lnTo>
                  <a:pt x="1121" y="648"/>
                </a:lnTo>
                <a:lnTo>
                  <a:pt x="1116" y="640"/>
                </a:lnTo>
                <a:lnTo>
                  <a:pt x="1002" y="444"/>
                </a:lnTo>
                <a:lnTo>
                  <a:pt x="920" y="487"/>
                </a:lnTo>
                <a:lnTo>
                  <a:pt x="920" y="487"/>
                </a:lnTo>
                <a:lnTo>
                  <a:pt x="905" y="493"/>
                </a:lnTo>
                <a:lnTo>
                  <a:pt x="890" y="498"/>
                </a:lnTo>
                <a:lnTo>
                  <a:pt x="875" y="498"/>
                </a:lnTo>
                <a:lnTo>
                  <a:pt x="858" y="498"/>
                </a:lnTo>
                <a:lnTo>
                  <a:pt x="705" y="467"/>
                </a:lnTo>
                <a:lnTo>
                  <a:pt x="705" y="467"/>
                </a:lnTo>
                <a:lnTo>
                  <a:pt x="692" y="465"/>
                </a:lnTo>
                <a:lnTo>
                  <a:pt x="683" y="461"/>
                </a:lnTo>
                <a:lnTo>
                  <a:pt x="675" y="455"/>
                </a:lnTo>
                <a:lnTo>
                  <a:pt x="668" y="448"/>
                </a:lnTo>
                <a:lnTo>
                  <a:pt x="662" y="442"/>
                </a:lnTo>
                <a:lnTo>
                  <a:pt x="659" y="435"/>
                </a:lnTo>
                <a:lnTo>
                  <a:pt x="659" y="426"/>
                </a:lnTo>
                <a:lnTo>
                  <a:pt x="659" y="418"/>
                </a:lnTo>
                <a:lnTo>
                  <a:pt x="659" y="411"/>
                </a:lnTo>
                <a:lnTo>
                  <a:pt x="662" y="403"/>
                </a:lnTo>
                <a:lnTo>
                  <a:pt x="668" y="396"/>
                </a:lnTo>
                <a:lnTo>
                  <a:pt x="675" y="392"/>
                </a:lnTo>
                <a:lnTo>
                  <a:pt x="683" y="386"/>
                </a:lnTo>
                <a:lnTo>
                  <a:pt x="694" y="385"/>
                </a:lnTo>
                <a:lnTo>
                  <a:pt x="705" y="383"/>
                </a:lnTo>
                <a:lnTo>
                  <a:pt x="718" y="383"/>
                </a:lnTo>
                <a:lnTo>
                  <a:pt x="858" y="396"/>
                </a:lnTo>
                <a:lnTo>
                  <a:pt x="858" y="396"/>
                </a:lnTo>
                <a:lnTo>
                  <a:pt x="864" y="394"/>
                </a:lnTo>
                <a:lnTo>
                  <a:pt x="869" y="392"/>
                </a:lnTo>
                <a:lnTo>
                  <a:pt x="869" y="392"/>
                </a:lnTo>
                <a:lnTo>
                  <a:pt x="925" y="343"/>
                </a:lnTo>
                <a:lnTo>
                  <a:pt x="983" y="295"/>
                </a:lnTo>
                <a:lnTo>
                  <a:pt x="983" y="295"/>
                </a:lnTo>
                <a:lnTo>
                  <a:pt x="1006" y="276"/>
                </a:lnTo>
                <a:lnTo>
                  <a:pt x="1019" y="267"/>
                </a:lnTo>
                <a:lnTo>
                  <a:pt x="1030" y="261"/>
                </a:lnTo>
                <a:lnTo>
                  <a:pt x="1043" y="256"/>
                </a:lnTo>
                <a:lnTo>
                  <a:pt x="1056" y="254"/>
                </a:lnTo>
                <a:lnTo>
                  <a:pt x="1071" y="252"/>
                </a:lnTo>
                <a:lnTo>
                  <a:pt x="1086" y="252"/>
                </a:lnTo>
                <a:lnTo>
                  <a:pt x="1086" y="252"/>
                </a:lnTo>
                <a:lnTo>
                  <a:pt x="1099" y="256"/>
                </a:lnTo>
                <a:lnTo>
                  <a:pt x="1112" y="259"/>
                </a:lnTo>
                <a:lnTo>
                  <a:pt x="1123" y="265"/>
                </a:lnTo>
                <a:lnTo>
                  <a:pt x="1135" y="271"/>
                </a:lnTo>
                <a:lnTo>
                  <a:pt x="1144" y="280"/>
                </a:lnTo>
                <a:lnTo>
                  <a:pt x="1153" y="289"/>
                </a:lnTo>
                <a:lnTo>
                  <a:pt x="1161" y="299"/>
                </a:lnTo>
                <a:lnTo>
                  <a:pt x="1166" y="310"/>
                </a:lnTo>
                <a:lnTo>
                  <a:pt x="1282" y="539"/>
                </a:lnTo>
                <a:lnTo>
                  <a:pt x="1282" y="539"/>
                </a:lnTo>
                <a:lnTo>
                  <a:pt x="1291" y="567"/>
                </a:lnTo>
                <a:lnTo>
                  <a:pt x="1295" y="595"/>
                </a:lnTo>
                <a:lnTo>
                  <a:pt x="1295" y="622"/>
                </a:lnTo>
                <a:lnTo>
                  <a:pt x="1293" y="650"/>
                </a:lnTo>
                <a:lnTo>
                  <a:pt x="1265" y="788"/>
                </a:lnTo>
                <a:lnTo>
                  <a:pt x="1265" y="788"/>
                </a:lnTo>
                <a:lnTo>
                  <a:pt x="1262" y="814"/>
                </a:lnTo>
                <a:lnTo>
                  <a:pt x="1263" y="842"/>
                </a:lnTo>
                <a:lnTo>
                  <a:pt x="1297" y="1101"/>
                </a:lnTo>
                <a:lnTo>
                  <a:pt x="1297" y="1101"/>
                </a:lnTo>
                <a:lnTo>
                  <a:pt x="1299" y="1124"/>
                </a:lnTo>
                <a:lnTo>
                  <a:pt x="1299" y="1124"/>
                </a:lnTo>
                <a:lnTo>
                  <a:pt x="1299" y="1133"/>
                </a:lnTo>
                <a:lnTo>
                  <a:pt x="1297" y="1144"/>
                </a:lnTo>
                <a:lnTo>
                  <a:pt x="1295" y="1150"/>
                </a:lnTo>
                <a:lnTo>
                  <a:pt x="1291" y="1154"/>
                </a:lnTo>
                <a:lnTo>
                  <a:pt x="1288" y="1157"/>
                </a:lnTo>
                <a:lnTo>
                  <a:pt x="1280" y="1159"/>
                </a:lnTo>
                <a:lnTo>
                  <a:pt x="1099" y="1159"/>
                </a:lnTo>
                <a:lnTo>
                  <a:pt x="1099" y="1159"/>
                </a:lnTo>
                <a:lnTo>
                  <a:pt x="1095" y="1159"/>
                </a:lnTo>
                <a:lnTo>
                  <a:pt x="1092" y="1157"/>
                </a:lnTo>
                <a:lnTo>
                  <a:pt x="1092" y="1156"/>
                </a:lnTo>
                <a:lnTo>
                  <a:pt x="1090" y="1152"/>
                </a:lnTo>
                <a:lnTo>
                  <a:pt x="1090" y="1135"/>
                </a:lnTo>
                <a:lnTo>
                  <a:pt x="1090" y="1135"/>
                </a:lnTo>
                <a:lnTo>
                  <a:pt x="1092" y="1127"/>
                </a:lnTo>
                <a:lnTo>
                  <a:pt x="1095" y="1122"/>
                </a:lnTo>
                <a:lnTo>
                  <a:pt x="1099" y="1118"/>
                </a:lnTo>
                <a:lnTo>
                  <a:pt x="1107" y="1114"/>
                </a:lnTo>
                <a:lnTo>
                  <a:pt x="1174" y="1098"/>
                </a:lnTo>
                <a:lnTo>
                  <a:pt x="1174" y="1098"/>
                </a:lnTo>
                <a:close/>
                <a:moveTo>
                  <a:pt x="847" y="1114"/>
                </a:moveTo>
                <a:lnTo>
                  <a:pt x="847" y="1114"/>
                </a:lnTo>
                <a:lnTo>
                  <a:pt x="840" y="1118"/>
                </a:lnTo>
                <a:lnTo>
                  <a:pt x="834" y="1122"/>
                </a:lnTo>
                <a:lnTo>
                  <a:pt x="832" y="1127"/>
                </a:lnTo>
                <a:lnTo>
                  <a:pt x="830" y="1135"/>
                </a:lnTo>
                <a:lnTo>
                  <a:pt x="830" y="1152"/>
                </a:lnTo>
                <a:lnTo>
                  <a:pt x="830" y="1152"/>
                </a:lnTo>
                <a:lnTo>
                  <a:pt x="830" y="1156"/>
                </a:lnTo>
                <a:lnTo>
                  <a:pt x="832" y="1157"/>
                </a:lnTo>
                <a:lnTo>
                  <a:pt x="836" y="1159"/>
                </a:lnTo>
                <a:lnTo>
                  <a:pt x="840" y="1159"/>
                </a:lnTo>
                <a:lnTo>
                  <a:pt x="1013" y="1159"/>
                </a:lnTo>
                <a:lnTo>
                  <a:pt x="1013" y="1159"/>
                </a:lnTo>
                <a:lnTo>
                  <a:pt x="1023" y="1157"/>
                </a:lnTo>
                <a:lnTo>
                  <a:pt x="1028" y="1154"/>
                </a:lnTo>
                <a:lnTo>
                  <a:pt x="1032" y="1150"/>
                </a:lnTo>
                <a:lnTo>
                  <a:pt x="1036" y="1142"/>
                </a:lnTo>
                <a:lnTo>
                  <a:pt x="1037" y="1129"/>
                </a:lnTo>
                <a:lnTo>
                  <a:pt x="1039" y="1114"/>
                </a:lnTo>
                <a:lnTo>
                  <a:pt x="1067" y="855"/>
                </a:lnTo>
                <a:lnTo>
                  <a:pt x="1112" y="827"/>
                </a:lnTo>
                <a:lnTo>
                  <a:pt x="1107" y="674"/>
                </a:lnTo>
                <a:lnTo>
                  <a:pt x="1107" y="674"/>
                </a:lnTo>
                <a:lnTo>
                  <a:pt x="1105" y="663"/>
                </a:lnTo>
                <a:lnTo>
                  <a:pt x="1099" y="651"/>
                </a:lnTo>
                <a:lnTo>
                  <a:pt x="978" y="771"/>
                </a:lnTo>
                <a:lnTo>
                  <a:pt x="978" y="771"/>
                </a:lnTo>
                <a:lnTo>
                  <a:pt x="970" y="780"/>
                </a:lnTo>
                <a:lnTo>
                  <a:pt x="963" y="790"/>
                </a:lnTo>
                <a:lnTo>
                  <a:pt x="959" y="799"/>
                </a:lnTo>
                <a:lnTo>
                  <a:pt x="955" y="812"/>
                </a:lnTo>
                <a:lnTo>
                  <a:pt x="922" y="1098"/>
                </a:lnTo>
                <a:lnTo>
                  <a:pt x="918" y="1098"/>
                </a:lnTo>
                <a:lnTo>
                  <a:pt x="847" y="1114"/>
                </a:lnTo>
                <a:lnTo>
                  <a:pt x="847" y="1114"/>
                </a:lnTo>
                <a:close/>
                <a:moveTo>
                  <a:pt x="1060" y="119"/>
                </a:moveTo>
                <a:lnTo>
                  <a:pt x="862" y="187"/>
                </a:lnTo>
                <a:lnTo>
                  <a:pt x="862" y="187"/>
                </a:lnTo>
                <a:lnTo>
                  <a:pt x="868" y="202"/>
                </a:lnTo>
                <a:lnTo>
                  <a:pt x="875" y="215"/>
                </a:lnTo>
                <a:lnTo>
                  <a:pt x="884" y="226"/>
                </a:lnTo>
                <a:lnTo>
                  <a:pt x="896" y="237"/>
                </a:lnTo>
                <a:lnTo>
                  <a:pt x="907" y="246"/>
                </a:lnTo>
                <a:lnTo>
                  <a:pt x="920" y="254"/>
                </a:lnTo>
                <a:lnTo>
                  <a:pt x="935" y="258"/>
                </a:lnTo>
                <a:lnTo>
                  <a:pt x="952" y="261"/>
                </a:lnTo>
                <a:lnTo>
                  <a:pt x="952" y="261"/>
                </a:lnTo>
                <a:lnTo>
                  <a:pt x="972" y="261"/>
                </a:lnTo>
                <a:lnTo>
                  <a:pt x="993" y="258"/>
                </a:lnTo>
                <a:lnTo>
                  <a:pt x="1011" y="250"/>
                </a:lnTo>
                <a:lnTo>
                  <a:pt x="1028" y="239"/>
                </a:lnTo>
                <a:lnTo>
                  <a:pt x="1041" y="226"/>
                </a:lnTo>
                <a:lnTo>
                  <a:pt x="1054" y="209"/>
                </a:lnTo>
                <a:lnTo>
                  <a:pt x="1062" y="190"/>
                </a:lnTo>
                <a:lnTo>
                  <a:pt x="1067" y="170"/>
                </a:lnTo>
                <a:lnTo>
                  <a:pt x="1067" y="170"/>
                </a:lnTo>
                <a:lnTo>
                  <a:pt x="1067" y="157"/>
                </a:lnTo>
                <a:lnTo>
                  <a:pt x="1065" y="144"/>
                </a:lnTo>
                <a:lnTo>
                  <a:pt x="1064" y="131"/>
                </a:lnTo>
                <a:lnTo>
                  <a:pt x="1060" y="119"/>
                </a:lnTo>
                <a:lnTo>
                  <a:pt x="1060" y="119"/>
                </a:lnTo>
                <a:close/>
                <a:moveTo>
                  <a:pt x="575" y="868"/>
                </a:moveTo>
                <a:lnTo>
                  <a:pt x="575" y="1118"/>
                </a:lnTo>
                <a:lnTo>
                  <a:pt x="754" y="1118"/>
                </a:lnTo>
                <a:lnTo>
                  <a:pt x="754" y="868"/>
                </a:lnTo>
                <a:lnTo>
                  <a:pt x="575" y="868"/>
                </a:lnTo>
                <a:lnTo>
                  <a:pt x="575" y="868"/>
                </a:lnTo>
                <a:close/>
                <a:moveTo>
                  <a:pt x="179" y="868"/>
                </a:moveTo>
                <a:lnTo>
                  <a:pt x="537" y="868"/>
                </a:lnTo>
                <a:lnTo>
                  <a:pt x="537" y="1118"/>
                </a:lnTo>
                <a:lnTo>
                  <a:pt x="179" y="1118"/>
                </a:lnTo>
                <a:lnTo>
                  <a:pt x="179" y="868"/>
                </a:lnTo>
                <a:lnTo>
                  <a:pt x="179" y="868"/>
                </a:lnTo>
                <a:close/>
                <a:moveTo>
                  <a:pt x="0" y="868"/>
                </a:moveTo>
                <a:lnTo>
                  <a:pt x="141" y="868"/>
                </a:lnTo>
                <a:lnTo>
                  <a:pt x="141" y="1118"/>
                </a:lnTo>
                <a:lnTo>
                  <a:pt x="0" y="1118"/>
                </a:lnTo>
                <a:lnTo>
                  <a:pt x="0" y="868"/>
                </a:lnTo>
                <a:lnTo>
                  <a:pt x="0" y="868"/>
                </a:lnTo>
                <a:close/>
                <a:moveTo>
                  <a:pt x="0" y="581"/>
                </a:moveTo>
                <a:lnTo>
                  <a:pt x="358" y="581"/>
                </a:lnTo>
                <a:lnTo>
                  <a:pt x="358" y="831"/>
                </a:lnTo>
                <a:lnTo>
                  <a:pt x="0" y="831"/>
                </a:lnTo>
                <a:lnTo>
                  <a:pt x="0" y="581"/>
                </a:lnTo>
                <a:lnTo>
                  <a:pt x="0" y="581"/>
                </a:lnTo>
                <a:close/>
                <a:moveTo>
                  <a:pt x="774" y="308"/>
                </a:moveTo>
                <a:lnTo>
                  <a:pt x="774" y="308"/>
                </a:lnTo>
                <a:lnTo>
                  <a:pt x="416" y="308"/>
                </a:lnTo>
                <a:lnTo>
                  <a:pt x="416" y="558"/>
                </a:lnTo>
                <a:lnTo>
                  <a:pt x="774" y="558"/>
                </a:lnTo>
                <a:lnTo>
                  <a:pt x="774" y="558"/>
                </a:lnTo>
                <a:lnTo>
                  <a:pt x="774" y="497"/>
                </a:lnTo>
                <a:lnTo>
                  <a:pt x="696" y="480"/>
                </a:lnTo>
                <a:lnTo>
                  <a:pt x="696" y="480"/>
                </a:lnTo>
                <a:lnTo>
                  <a:pt x="685" y="478"/>
                </a:lnTo>
                <a:lnTo>
                  <a:pt x="673" y="472"/>
                </a:lnTo>
                <a:lnTo>
                  <a:pt x="662" y="465"/>
                </a:lnTo>
                <a:lnTo>
                  <a:pt x="655" y="455"/>
                </a:lnTo>
                <a:lnTo>
                  <a:pt x="647" y="446"/>
                </a:lnTo>
                <a:lnTo>
                  <a:pt x="644" y="435"/>
                </a:lnTo>
                <a:lnTo>
                  <a:pt x="640" y="424"/>
                </a:lnTo>
                <a:lnTo>
                  <a:pt x="642" y="409"/>
                </a:lnTo>
                <a:lnTo>
                  <a:pt x="642" y="409"/>
                </a:lnTo>
                <a:lnTo>
                  <a:pt x="645" y="398"/>
                </a:lnTo>
                <a:lnTo>
                  <a:pt x="651" y="386"/>
                </a:lnTo>
                <a:lnTo>
                  <a:pt x="660" y="379"/>
                </a:lnTo>
                <a:lnTo>
                  <a:pt x="670" y="371"/>
                </a:lnTo>
                <a:lnTo>
                  <a:pt x="683" y="368"/>
                </a:lnTo>
                <a:lnTo>
                  <a:pt x="696" y="366"/>
                </a:lnTo>
                <a:lnTo>
                  <a:pt x="707" y="364"/>
                </a:lnTo>
                <a:lnTo>
                  <a:pt x="720" y="364"/>
                </a:lnTo>
                <a:lnTo>
                  <a:pt x="774" y="370"/>
                </a:lnTo>
                <a:lnTo>
                  <a:pt x="774" y="370"/>
                </a:lnTo>
                <a:lnTo>
                  <a:pt x="774" y="308"/>
                </a:lnTo>
                <a:lnTo>
                  <a:pt x="774"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3"/>
          <p:cNvSpPr>
            <a:spLocks noChangeAspect="1" noChangeArrowheads="1" noTextEdit="1"/>
          </p:cNvSpPr>
          <p:nvPr/>
        </p:nvSpPr>
        <p:spPr bwMode="auto">
          <a:xfrm>
            <a:off x="955675" y="6875463"/>
            <a:ext cx="15795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1050925" y="6970713"/>
            <a:ext cx="1389063" cy="1387475"/>
          </a:xfrm>
          <a:custGeom>
            <a:avLst/>
            <a:gdLst>
              <a:gd name="T0" fmla="*/ 2 w 1752"/>
              <a:gd name="T1" fmla="*/ 830 h 1750"/>
              <a:gd name="T2" fmla="*/ 17 w 1752"/>
              <a:gd name="T3" fmla="*/ 700 h 1750"/>
              <a:gd name="T4" fmla="*/ 53 w 1752"/>
              <a:gd name="T5" fmla="*/ 575 h 1750"/>
              <a:gd name="T6" fmla="*/ 107 w 1752"/>
              <a:gd name="T7" fmla="*/ 459 h 1750"/>
              <a:gd name="T8" fmla="*/ 174 w 1752"/>
              <a:gd name="T9" fmla="*/ 353 h 1750"/>
              <a:gd name="T10" fmla="*/ 256 w 1752"/>
              <a:gd name="T11" fmla="*/ 258 h 1750"/>
              <a:gd name="T12" fmla="*/ 351 w 1752"/>
              <a:gd name="T13" fmla="*/ 176 h 1750"/>
              <a:gd name="T14" fmla="*/ 458 w 1752"/>
              <a:gd name="T15" fmla="*/ 107 h 1750"/>
              <a:gd name="T16" fmla="*/ 575 w 1752"/>
              <a:gd name="T17" fmla="*/ 54 h 1750"/>
              <a:gd name="T18" fmla="*/ 699 w 1752"/>
              <a:gd name="T19" fmla="*/ 19 h 1750"/>
              <a:gd name="T20" fmla="*/ 831 w 1752"/>
              <a:gd name="T21" fmla="*/ 2 h 1750"/>
              <a:gd name="T22" fmla="*/ 921 w 1752"/>
              <a:gd name="T23" fmla="*/ 2 h 1750"/>
              <a:gd name="T24" fmla="*/ 1051 w 1752"/>
              <a:gd name="T25" fmla="*/ 19 h 1750"/>
              <a:gd name="T26" fmla="*/ 1177 w 1752"/>
              <a:gd name="T27" fmla="*/ 54 h 1750"/>
              <a:gd name="T28" fmla="*/ 1292 w 1752"/>
              <a:gd name="T29" fmla="*/ 107 h 1750"/>
              <a:gd name="T30" fmla="*/ 1399 w 1752"/>
              <a:gd name="T31" fmla="*/ 176 h 1750"/>
              <a:gd name="T32" fmla="*/ 1494 w 1752"/>
              <a:gd name="T33" fmla="*/ 258 h 1750"/>
              <a:gd name="T34" fmla="*/ 1576 w 1752"/>
              <a:gd name="T35" fmla="*/ 353 h 1750"/>
              <a:gd name="T36" fmla="*/ 1645 w 1752"/>
              <a:gd name="T37" fmla="*/ 459 h 1750"/>
              <a:gd name="T38" fmla="*/ 1697 w 1752"/>
              <a:gd name="T39" fmla="*/ 575 h 1750"/>
              <a:gd name="T40" fmla="*/ 1733 w 1752"/>
              <a:gd name="T41" fmla="*/ 700 h 1750"/>
              <a:gd name="T42" fmla="*/ 1750 w 1752"/>
              <a:gd name="T43" fmla="*/ 830 h 1750"/>
              <a:gd name="T44" fmla="*/ 1750 w 1752"/>
              <a:gd name="T45" fmla="*/ 920 h 1750"/>
              <a:gd name="T46" fmla="*/ 1733 w 1752"/>
              <a:gd name="T47" fmla="*/ 1052 h 1750"/>
              <a:gd name="T48" fmla="*/ 1697 w 1752"/>
              <a:gd name="T49" fmla="*/ 1175 h 1750"/>
              <a:gd name="T50" fmla="*/ 1645 w 1752"/>
              <a:gd name="T51" fmla="*/ 1293 h 1750"/>
              <a:gd name="T52" fmla="*/ 1576 w 1752"/>
              <a:gd name="T53" fmla="*/ 1399 h 1750"/>
              <a:gd name="T54" fmla="*/ 1494 w 1752"/>
              <a:gd name="T55" fmla="*/ 1494 h 1750"/>
              <a:gd name="T56" fmla="*/ 1399 w 1752"/>
              <a:gd name="T57" fmla="*/ 1576 h 1750"/>
              <a:gd name="T58" fmla="*/ 1292 w 1752"/>
              <a:gd name="T59" fmla="*/ 1643 h 1750"/>
              <a:gd name="T60" fmla="*/ 1177 w 1752"/>
              <a:gd name="T61" fmla="*/ 1697 h 1750"/>
              <a:gd name="T62" fmla="*/ 1051 w 1752"/>
              <a:gd name="T63" fmla="*/ 1733 h 1750"/>
              <a:gd name="T64" fmla="*/ 921 w 1752"/>
              <a:gd name="T65" fmla="*/ 1748 h 1750"/>
              <a:gd name="T66" fmla="*/ 831 w 1752"/>
              <a:gd name="T67" fmla="*/ 1748 h 1750"/>
              <a:gd name="T68" fmla="*/ 699 w 1752"/>
              <a:gd name="T69" fmla="*/ 1733 h 1750"/>
              <a:gd name="T70" fmla="*/ 575 w 1752"/>
              <a:gd name="T71" fmla="*/ 1697 h 1750"/>
              <a:gd name="T72" fmla="*/ 458 w 1752"/>
              <a:gd name="T73" fmla="*/ 1643 h 1750"/>
              <a:gd name="T74" fmla="*/ 351 w 1752"/>
              <a:gd name="T75" fmla="*/ 1576 h 1750"/>
              <a:gd name="T76" fmla="*/ 256 w 1752"/>
              <a:gd name="T77" fmla="*/ 1494 h 1750"/>
              <a:gd name="T78" fmla="*/ 174 w 1752"/>
              <a:gd name="T79" fmla="*/ 1399 h 1750"/>
              <a:gd name="T80" fmla="*/ 107 w 1752"/>
              <a:gd name="T81" fmla="*/ 1293 h 1750"/>
              <a:gd name="T82" fmla="*/ 53 w 1752"/>
              <a:gd name="T83" fmla="*/ 1175 h 1750"/>
              <a:gd name="T84" fmla="*/ 17 w 1752"/>
              <a:gd name="T85" fmla="*/ 1052 h 1750"/>
              <a:gd name="T86" fmla="*/ 2 w 1752"/>
              <a:gd name="T87" fmla="*/ 92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2" h="1750">
                <a:moveTo>
                  <a:pt x="0" y="875"/>
                </a:moveTo>
                <a:lnTo>
                  <a:pt x="0" y="875"/>
                </a:lnTo>
                <a:lnTo>
                  <a:pt x="2" y="830"/>
                </a:lnTo>
                <a:lnTo>
                  <a:pt x="4" y="785"/>
                </a:lnTo>
                <a:lnTo>
                  <a:pt x="10" y="743"/>
                </a:lnTo>
                <a:lnTo>
                  <a:pt x="17" y="700"/>
                </a:lnTo>
                <a:lnTo>
                  <a:pt x="28" y="657"/>
                </a:lnTo>
                <a:lnTo>
                  <a:pt x="40" y="616"/>
                </a:lnTo>
                <a:lnTo>
                  <a:pt x="53" y="575"/>
                </a:lnTo>
                <a:lnTo>
                  <a:pt x="70" y="536"/>
                </a:lnTo>
                <a:lnTo>
                  <a:pt x="86" y="496"/>
                </a:lnTo>
                <a:lnTo>
                  <a:pt x="107" y="459"/>
                </a:lnTo>
                <a:lnTo>
                  <a:pt x="127" y="422"/>
                </a:lnTo>
                <a:lnTo>
                  <a:pt x="150" y="386"/>
                </a:lnTo>
                <a:lnTo>
                  <a:pt x="174" y="353"/>
                </a:lnTo>
                <a:lnTo>
                  <a:pt x="200" y="319"/>
                </a:lnTo>
                <a:lnTo>
                  <a:pt x="228" y="288"/>
                </a:lnTo>
                <a:lnTo>
                  <a:pt x="256" y="258"/>
                </a:lnTo>
                <a:lnTo>
                  <a:pt x="288" y="228"/>
                </a:lnTo>
                <a:lnTo>
                  <a:pt x="320" y="200"/>
                </a:lnTo>
                <a:lnTo>
                  <a:pt x="351" y="176"/>
                </a:lnTo>
                <a:lnTo>
                  <a:pt x="387" y="151"/>
                </a:lnTo>
                <a:lnTo>
                  <a:pt x="422" y="127"/>
                </a:lnTo>
                <a:lnTo>
                  <a:pt x="458" y="107"/>
                </a:lnTo>
                <a:lnTo>
                  <a:pt x="497" y="88"/>
                </a:lnTo>
                <a:lnTo>
                  <a:pt x="534" y="69"/>
                </a:lnTo>
                <a:lnTo>
                  <a:pt x="575" y="54"/>
                </a:lnTo>
                <a:lnTo>
                  <a:pt x="615" y="41"/>
                </a:lnTo>
                <a:lnTo>
                  <a:pt x="658" y="28"/>
                </a:lnTo>
                <a:lnTo>
                  <a:pt x="699" y="19"/>
                </a:lnTo>
                <a:lnTo>
                  <a:pt x="742" y="12"/>
                </a:lnTo>
                <a:lnTo>
                  <a:pt x="786" y="6"/>
                </a:lnTo>
                <a:lnTo>
                  <a:pt x="831" y="2"/>
                </a:lnTo>
                <a:lnTo>
                  <a:pt x="876" y="0"/>
                </a:lnTo>
                <a:lnTo>
                  <a:pt x="876" y="0"/>
                </a:lnTo>
                <a:lnTo>
                  <a:pt x="921" y="2"/>
                </a:lnTo>
                <a:lnTo>
                  <a:pt x="966" y="6"/>
                </a:lnTo>
                <a:lnTo>
                  <a:pt x="1009" y="12"/>
                </a:lnTo>
                <a:lnTo>
                  <a:pt x="1051" y="19"/>
                </a:lnTo>
                <a:lnTo>
                  <a:pt x="1094" y="28"/>
                </a:lnTo>
                <a:lnTo>
                  <a:pt x="1135" y="41"/>
                </a:lnTo>
                <a:lnTo>
                  <a:pt x="1177" y="54"/>
                </a:lnTo>
                <a:lnTo>
                  <a:pt x="1216" y="69"/>
                </a:lnTo>
                <a:lnTo>
                  <a:pt x="1255" y="88"/>
                </a:lnTo>
                <a:lnTo>
                  <a:pt x="1292" y="107"/>
                </a:lnTo>
                <a:lnTo>
                  <a:pt x="1330" y="127"/>
                </a:lnTo>
                <a:lnTo>
                  <a:pt x="1365" y="151"/>
                </a:lnTo>
                <a:lnTo>
                  <a:pt x="1399" y="176"/>
                </a:lnTo>
                <a:lnTo>
                  <a:pt x="1432" y="200"/>
                </a:lnTo>
                <a:lnTo>
                  <a:pt x="1464" y="228"/>
                </a:lnTo>
                <a:lnTo>
                  <a:pt x="1494" y="258"/>
                </a:lnTo>
                <a:lnTo>
                  <a:pt x="1524" y="288"/>
                </a:lnTo>
                <a:lnTo>
                  <a:pt x="1552" y="319"/>
                </a:lnTo>
                <a:lnTo>
                  <a:pt x="1576" y="353"/>
                </a:lnTo>
                <a:lnTo>
                  <a:pt x="1602" y="386"/>
                </a:lnTo>
                <a:lnTo>
                  <a:pt x="1625" y="422"/>
                </a:lnTo>
                <a:lnTo>
                  <a:pt x="1645" y="459"/>
                </a:lnTo>
                <a:lnTo>
                  <a:pt x="1664" y="496"/>
                </a:lnTo>
                <a:lnTo>
                  <a:pt x="1682" y="536"/>
                </a:lnTo>
                <a:lnTo>
                  <a:pt x="1697" y="575"/>
                </a:lnTo>
                <a:lnTo>
                  <a:pt x="1712" y="616"/>
                </a:lnTo>
                <a:lnTo>
                  <a:pt x="1724" y="657"/>
                </a:lnTo>
                <a:lnTo>
                  <a:pt x="1733" y="700"/>
                </a:lnTo>
                <a:lnTo>
                  <a:pt x="1740" y="743"/>
                </a:lnTo>
                <a:lnTo>
                  <a:pt x="1746" y="785"/>
                </a:lnTo>
                <a:lnTo>
                  <a:pt x="1750" y="830"/>
                </a:lnTo>
                <a:lnTo>
                  <a:pt x="1752" y="875"/>
                </a:lnTo>
                <a:lnTo>
                  <a:pt x="1752" y="875"/>
                </a:lnTo>
                <a:lnTo>
                  <a:pt x="1750" y="920"/>
                </a:lnTo>
                <a:lnTo>
                  <a:pt x="1746" y="965"/>
                </a:lnTo>
                <a:lnTo>
                  <a:pt x="1740" y="1009"/>
                </a:lnTo>
                <a:lnTo>
                  <a:pt x="1733" y="1052"/>
                </a:lnTo>
                <a:lnTo>
                  <a:pt x="1724" y="1093"/>
                </a:lnTo>
                <a:lnTo>
                  <a:pt x="1712" y="1136"/>
                </a:lnTo>
                <a:lnTo>
                  <a:pt x="1697" y="1175"/>
                </a:lnTo>
                <a:lnTo>
                  <a:pt x="1682" y="1216"/>
                </a:lnTo>
                <a:lnTo>
                  <a:pt x="1664" y="1255"/>
                </a:lnTo>
                <a:lnTo>
                  <a:pt x="1645" y="1293"/>
                </a:lnTo>
                <a:lnTo>
                  <a:pt x="1625" y="1328"/>
                </a:lnTo>
                <a:lnTo>
                  <a:pt x="1602" y="1364"/>
                </a:lnTo>
                <a:lnTo>
                  <a:pt x="1576" y="1399"/>
                </a:lnTo>
                <a:lnTo>
                  <a:pt x="1552" y="1431"/>
                </a:lnTo>
                <a:lnTo>
                  <a:pt x="1524" y="1462"/>
                </a:lnTo>
                <a:lnTo>
                  <a:pt x="1494" y="1494"/>
                </a:lnTo>
                <a:lnTo>
                  <a:pt x="1464" y="1522"/>
                </a:lnTo>
                <a:lnTo>
                  <a:pt x="1432" y="1550"/>
                </a:lnTo>
                <a:lnTo>
                  <a:pt x="1399" y="1576"/>
                </a:lnTo>
                <a:lnTo>
                  <a:pt x="1365" y="1600"/>
                </a:lnTo>
                <a:lnTo>
                  <a:pt x="1330" y="1623"/>
                </a:lnTo>
                <a:lnTo>
                  <a:pt x="1292" y="1643"/>
                </a:lnTo>
                <a:lnTo>
                  <a:pt x="1255" y="1664"/>
                </a:lnTo>
                <a:lnTo>
                  <a:pt x="1216" y="1681"/>
                </a:lnTo>
                <a:lnTo>
                  <a:pt x="1177" y="1697"/>
                </a:lnTo>
                <a:lnTo>
                  <a:pt x="1135" y="1710"/>
                </a:lnTo>
                <a:lnTo>
                  <a:pt x="1094" y="1722"/>
                </a:lnTo>
                <a:lnTo>
                  <a:pt x="1051" y="1733"/>
                </a:lnTo>
                <a:lnTo>
                  <a:pt x="1009" y="1740"/>
                </a:lnTo>
                <a:lnTo>
                  <a:pt x="966" y="1746"/>
                </a:lnTo>
                <a:lnTo>
                  <a:pt x="921" y="1748"/>
                </a:lnTo>
                <a:lnTo>
                  <a:pt x="876" y="1750"/>
                </a:lnTo>
                <a:lnTo>
                  <a:pt x="876" y="1750"/>
                </a:lnTo>
                <a:lnTo>
                  <a:pt x="831" y="1748"/>
                </a:lnTo>
                <a:lnTo>
                  <a:pt x="786" y="1746"/>
                </a:lnTo>
                <a:lnTo>
                  <a:pt x="742" y="1740"/>
                </a:lnTo>
                <a:lnTo>
                  <a:pt x="699" y="1733"/>
                </a:lnTo>
                <a:lnTo>
                  <a:pt x="658" y="1722"/>
                </a:lnTo>
                <a:lnTo>
                  <a:pt x="615" y="1710"/>
                </a:lnTo>
                <a:lnTo>
                  <a:pt x="575" y="1697"/>
                </a:lnTo>
                <a:lnTo>
                  <a:pt x="534" y="1681"/>
                </a:lnTo>
                <a:lnTo>
                  <a:pt x="497" y="1664"/>
                </a:lnTo>
                <a:lnTo>
                  <a:pt x="458" y="1643"/>
                </a:lnTo>
                <a:lnTo>
                  <a:pt x="422" y="1623"/>
                </a:lnTo>
                <a:lnTo>
                  <a:pt x="387" y="1600"/>
                </a:lnTo>
                <a:lnTo>
                  <a:pt x="351" y="1576"/>
                </a:lnTo>
                <a:lnTo>
                  <a:pt x="320" y="1550"/>
                </a:lnTo>
                <a:lnTo>
                  <a:pt x="288" y="1522"/>
                </a:lnTo>
                <a:lnTo>
                  <a:pt x="256" y="1494"/>
                </a:lnTo>
                <a:lnTo>
                  <a:pt x="228" y="1462"/>
                </a:lnTo>
                <a:lnTo>
                  <a:pt x="200" y="1431"/>
                </a:lnTo>
                <a:lnTo>
                  <a:pt x="174" y="1399"/>
                </a:lnTo>
                <a:lnTo>
                  <a:pt x="150" y="1364"/>
                </a:lnTo>
                <a:lnTo>
                  <a:pt x="127" y="1328"/>
                </a:lnTo>
                <a:lnTo>
                  <a:pt x="107" y="1293"/>
                </a:lnTo>
                <a:lnTo>
                  <a:pt x="86" y="1255"/>
                </a:lnTo>
                <a:lnTo>
                  <a:pt x="70" y="1216"/>
                </a:lnTo>
                <a:lnTo>
                  <a:pt x="53" y="1175"/>
                </a:lnTo>
                <a:lnTo>
                  <a:pt x="40" y="1136"/>
                </a:lnTo>
                <a:lnTo>
                  <a:pt x="28" y="1093"/>
                </a:lnTo>
                <a:lnTo>
                  <a:pt x="17" y="1052"/>
                </a:lnTo>
                <a:lnTo>
                  <a:pt x="10" y="1009"/>
                </a:lnTo>
                <a:lnTo>
                  <a:pt x="4" y="965"/>
                </a:lnTo>
                <a:lnTo>
                  <a:pt x="2" y="920"/>
                </a:lnTo>
                <a:lnTo>
                  <a:pt x="0" y="875"/>
                </a:lnTo>
                <a:lnTo>
                  <a:pt x="0" y="87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965200" y="6884988"/>
            <a:ext cx="1560513" cy="1558925"/>
          </a:xfrm>
          <a:custGeom>
            <a:avLst/>
            <a:gdLst>
              <a:gd name="T0" fmla="*/ 0 w 1968"/>
              <a:gd name="T1" fmla="*/ 933 h 1966"/>
              <a:gd name="T2" fmla="*/ 19 w 1968"/>
              <a:gd name="T3" fmla="*/ 785 h 1966"/>
              <a:gd name="T4" fmla="*/ 60 w 1968"/>
              <a:gd name="T5" fmla="*/ 645 h 1966"/>
              <a:gd name="T6" fmla="*/ 118 w 1968"/>
              <a:gd name="T7" fmla="*/ 515 h 1966"/>
              <a:gd name="T8" fmla="*/ 194 w 1968"/>
              <a:gd name="T9" fmla="*/ 396 h 1966"/>
              <a:gd name="T10" fmla="*/ 288 w 1968"/>
              <a:gd name="T11" fmla="*/ 287 h 1966"/>
              <a:gd name="T12" fmla="*/ 394 w 1968"/>
              <a:gd name="T13" fmla="*/ 196 h 1966"/>
              <a:gd name="T14" fmla="*/ 514 w 1968"/>
              <a:gd name="T15" fmla="*/ 120 h 1966"/>
              <a:gd name="T16" fmla="*/ 646 w 1968"/>
              <a:gd name="T17" fmla="*/ 60 h 1966"/>
              <a:gd name="T18" fmla="*/ 786 w 1968"/>
              <a:gd name="T19" fmla="*/ 21 h 1966"/>
              <a:gd name="T20" fmla="*/ 934 w 1968"/>
              <a:gd name="T21" fmla="*/ 2 h 1966"/>
              <a:gd name="T22" fmla="*/ 1034 w 1968"/>
              <a:gd name="T23" fmla="*/ 2 h 1966"/>
              <a:gd name="T24" fmla="*/ 1182 w 1968"/>
              <a:gd name="T25" fmla="*/ 21 h 1966"/>
              <a:gd name="T26" fmla="*/ 1322 w 1968"/>
              <a:gd name="T27" fmla="*/ 60 h 1966"/>
              <a:gd name="T28" fmla="*/ 1453 w 1968"/>
              <a:gd name="T29" fmla="*/ 120 h 1966"/>
              <a:gd name="T30" fmla="*/ 1572 w 1968"/>
              <a:gd name="T31" fmla="*/ 196 h 1966"/>
              <a:gd name="T32" fmla="*/ 1680 w 1968"/>
              <a:gd name="T33" fmla="*/ 287 h 1966"/>
              <a:gd name="T34" fmla="*/ 1772 w 1968"/>
              <a:gd name="T35" fmla="*/ 396 h 1966"/>
              <a:gd name="T36" fmla="*/ 1848 w 1968"/>
              <a:gd name="T37" fmla="*/ 515 h 1966"/>
              <a:gd name="T38" fmla="*/ 1908 w 1968"/>
              <a:gd name="T39" fmla="*/ 645 h 1966"/>
              <a:gd name="T40" fmla="*/ 1947 w 1968"/>
              <a:gd name="T41" fmla="*/ 785 h 1966"/>
              <a:gd name="T42" fmla="*/ 1966 w 1968"/>
              <a:gd name="T43" fmla="*/ 933 h 1966"/>
              <a:gd name="T44" fmla="*/ 1966 w 1968"/>
              <a:gd name="T45" fmla="*/ 1033 h 1966"/>
              <a:gd name="T46" fmla="*/ 1947 w 1968"/>
              <a:gd name="T47" fmla="*/ 1181 h 1966"/>
              <a:gd name="T48" fmla="*/ 1908 w 1968"/>
              <a:gd name="T49" fmla="*/ 1322 h 1966"/>
              <a:gd name="T50" fmla="*/ 1848 w 1968"/>
              <a:gd name="T51" fmla="*/ 1453 h 1966"/>
              <a:gd name="T52" fmla="*/ 1772 w 1968"/>
              <a:gd name="T53" fmla="*/ 1572 h 1966"/>
              <a:gd name="T54" fmla="*/ 1680 w 1968"/>
              <a:gd name="T55" fmla="*/ 1679 h 1966"/>
              <a:gd name="T56" fmla="*/ 1572 w 1968"/>
              <a:gd name="T57" fmla="*/ 1772 h 1966"/>
              <a:gd name="T58" fmla="*/ 1453 w 1968"/>
              <a:gd name="T59" fmla="*/ 1848 h 1966"/>
              <a:gd name="T60" fmla="*/ 1322 w 1968"/>
              <a:gd name="T61" fmla="*/ 1906 h 1966"/>
              <a:gd name="T62" fmla="*/ 1182 w 1968"/>
              <a:gd name="T63" fmla="*/ 1947 h 1966"/>
              <a:gd name="T64" fmla="*/ 1034 w 1968"/>
              <a:gd name="T65" fmla="*/ 1966 h 1966"/>
              <a:gd name="T66" fmla="*/ 934 w 1968"/>
              <a:gd name="T67" fmla="*/ 1966 h 1966"/>
              <a:gd name="T68" fmla="*/ 786 w 1968"/>
              <a:gd name="T69" fmla="*/ 1947 h 1966"/>
              <a:gd name="T70" fmla="*/ 646 w 1968"/>
              <a:gd name="T71" fmla="*/ 1906 h 1966"/>
              <a:gd name="T72" fmla="*/ 514 w 1968"/>
              <a:gd name="T73" fmla="*/ 1848 h 1966"/>
              <a:gd name="T74" fmla="*/ 394 w 1968"/>
              <a:gd name="T75" fmla="*/ 1772 h 1966"/>
              <a:gd name="T76" fmla="*/ 288 w 1968"/>
              <a:gd name="T77" fmla="*/ 1679 h 1966"/>
              <a:gd name="T78" fmla="*/ 194 w 1968"/>
              <a:gd name="T79" fmla="*/ 1572 h 1966"/>
              <a:gd name="T80" fmla="*/ 118 w 1968"/>
              <a:gd name="T81" fmla="*/ 1453 h 1966"/>
              <a:gd name="T82" fmla="*/ 60 w 1968"/>
              <a:gd name="T83" fmla="*/ 1322 h 1966"/>
              <a:gd name="T84" fmla="*/ 19 w 1968"/>
              <a:gd name="T85" fmla="*/ 1181 h 1966"/>
              <a:gd name="T86" fmla="*/ 0 w 1968"/>
              <a:gd name="T87" fmla="*/ 103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8" h="1966">
                <a:moveTo>
                  <a:pt x="0" y="983"/>
                </a:moveTo>
                <a:lnTo>
                  <a:pt x="0" y="983"/>
                </a:lnTo>
                <a:lnTo>
                  <a:pt x="0" y="933"/>
                </a:lnTo>
                <a:lnTo>
                  <a:pt x="4" y="882"/>
                </a:lnTo>
                <a:lnTo>
                  <a:pt x="11" y="834"/>
                </a:lnTo>
                <a:lnTo>
                  <a:pt x="19" y="785"/>
                </a:lnTo>
                <a:lnTo>
                  <a:pt x="30" y="739"/>
                </a:lnTo>
                <a:lnTo>
                  <a:pt x="43" y="690"/>
                </a:lnTo>
                <a:lnTo>
                  <a:pt x="60" y="645"/>
                </a:lnTo>
                <a:lnTo>
                  <a:pt x="77" y="601"/>
                </a:lnTo>
                <a:lnTo>
                  <a:pt x="97" y="558"/>
                </a:lnTo>
                <a:lnTo>
                  <a:pt x="118" y="515"/>
                </a:lnTo>
                <a:lnTo>
                  <a:pt x="142" y="474"/>
                </a:lnTo>
                <a:lnTo>
                  <a:pt x="168" y="435"/>
                </a:lnTo>
                <a:lnTo>
                  <a:pt x="194" y="396"/>
                </a:lnTo>
                <a:lnTo>
                  <a:pt x="224" y="358"/>
                </a:lnTo>
                <a:lnTo>
                  <a:pt x="256" y="323"/>
                </a:lnTo>
                <a:lnTo>
                  <a:pt x="288" y="287"/>
                </a:lnTo>
                <a:lnTo>
                  <a:pt x="321" y="256"/>
                </a:lnTo>
                <a:lnTo>
                  <a:pt x="357" y="224"/>
                </a:lnTo>
                <a:lnTo>
                  <a:pt x="394" y="196"/>
                </a:lnTo>
                <a:lnTo>
                  <a:pt x="433" y="168"/>
                </a:lnTo>
                <a:lnTo>
                  <a:pt x="472" y="142"/>
                </a:lnTo>
                <a:lnTo>
                  <a:pt x="514" y="120"/>
                </a:lnTo>
                <a:lnTo>
                  <a:pt x="557" y="97"/>
                </a:lnTo>
                <a:lnTo>
                  <a:pt x="601" y="79"/>
                </a:lnTo>
                <a:lnTo>
                  <a:pt x="646" y="60"/>
                </a:lnTo>
                <a:lnTo>
                  <a:pt x="691" y="45"/>
                </a:lnTo>
                <a:lnTo>
                  <a:pt x="738" y="32"/>
                </a:lnTo>
                <a:lnTo>
                  <a:pt x="786" y="21"/>
                </a:lnTo>
                <a:lnTo>
                  <a:pt x="833" y="11"/>
                </a:lnTo>
                <a:lnTo>
                  <a:pt x="883" y="6"/>
                </a:lnTo>
                <a:lnTo>
                  <a:pt x="934" y="2"/>
                </a:lnTo>
                <a:lnTo>
                  <a:pt x="984" y="0"/>
                </a:lnTo>
                <a:lnTo>
                  <a:pt x="984" y="0"/>
                </a:lnTo>
                <a:lnTo>
                  <a:pt x="1034" y="2"/>
                </a:lnTo>
                <a:lnTo>
                  <a:pt x="1085" y="6"/>
                </a:lnTo>
                <a:lnTo>
                  <a:pt x="1133" y="11"/>
                </a:lnTo>
                <a:lnTo>
                  <a:pt x="1182" y="21"/>
                </a:lnTo>
                <a:lnTo>
                  <a:pt x="1230" y="32"/>
                </a:lnTo>
                <a:lnTo>
                  <a:pt x="1277" y="45"/>
                </a:lnTo>
                <a:lnTo>
                  <a:pt x="1322" y="60"/>
                </a:lnTo>
                <a:lnTo>
                  <a:pt x="1367" y="79"/>
                </a:lnTo>
                <a:lnTo>
                  <a:pt x="1410" y="97"/>
                </a:lnTo>
                <a:lnTo>
                  <a:pt x="1453" y="120"/>
                </a:lnTo>
                <a:lnTo>
                  <a:pt x="1494" y="142"/>
                </a:lnTo>
                <a:lnTo>
                  <a:pt x="1535" y="168"/>
                </a:lnTo>
                <a:lnTo>
                  <a:pt x="1572" y="196"/>
                </a:lnTo>
                <a:lnTo>
                  <a:pt x="1609" y="224"/>
                </a:lnTo>
                <a:lnTo>
                  <a:pt x="1645" y="256"/>
                </a:lnTo>
                <a:lnTo>
                  <a:pt x="1680" y="287"/>
                </a:lnTo>
                <a:lnTo>
                  <a:pt x="1712" y="323"/>
                </a:lnTo>
                <a:lnTo>
                  <a:pt x="1744" y="358"/>
                </a:lnTo>
                <a:lnTo>
                  <a:pt x="1772" y="396"/>
                </a:lnTo>
                <a:lnTo>
                  <a:pt x="1800" y="435"/>
                </a:lnTo>
                <a:lnTo>
                  <a:pt x="1826" y="474"/>
                </a:lnTo>
                <a:lnTo>
                  <a:pt x="1848" y="515"/>
                </a:lnTo>
                <a:lnTo>
                  <a:pt x="1871" y="558"/>
                </a:lnTo>
                <a:lnTo>
                  <a:pt x="1891" y="601"/>
                </a:lnTo>
                <a:lnTo>
                  <a:pt x="1908" y="645"/>
                </a:lnTo>
                <a:lnTo>
                  <a:pt x="1923" y="690"/>
                </a:lnTo>
                <a:lnTo>
                  <a:pt x="1936" y="739"/>
                </a:lnTo>
                <a:lnTo>
                  <a:pt x="1947" y="785"/>
                </a:lnTo>
                <a:lnTo>
                  <a:pt x="1957" y="834"/>
                </a:lnTo>
                <a:lnTo>
                  <a:pt x="1962" y="882"/>
                </a:lnTo>
                <a:lnTo>
                  <a:pt x="1966" y="933"/>
                </a:lnTo>
                <a:lnTo>
                  <a:pt x="1968" y="983"/>
                </a:lnTo>
                <a:lnTo>
                  <a:pt x="1968" y="983"/>
                </a:lnTo>
                <a:lnTo>
                  <a:pt x="1966" y="1033"/>
                </a:lnTo>
                <a:lnTo>
                  <a:pt x="1962" y="1084"/>
                </a:lnTo>
                <a:lnTo>
                  <a:pt x="1957" y="1134"/>
                </a:lnTo>
                <a:lnTo>
                  <a:pt x="1947" y="1181"/>
                </a:lnTo>
                <a:lnTo>
                  <a:pt x="1936" y="1229"/>
                </a:lnTo>
                <a:lnTo>
                  <a:pt x="1923" y="1276"/>
                </a:lnTo>
                <a:lnTo>
                  <a:pt x="1908" y="1322"/>
                </a:lnTo>
                <a:lnTo>
                  <a:pt x="1891" y="1365"/>
                </a:lnTo>
                <a:lnTo>
                  <a:pt x="1871" y="1410"/>
                </a:lnTo>
                <a:lnTo>
                  <a:pt x="1848" y="1453"/>
                </a:lnTo>
                <a:lnTo>
                  <a:pt x="1826" y="1494"/>
                </a:lnTo>
                <a:lnTo>
                  <a:pt x="1800" y="1533"/>
                </a:lnTo>
                <a:lnTo>
                  <a:pt x="1772" y="1572"/>
                </a:lnTo>
                <a:lnTo>
                  <a:pt x="1744" y="1610"/>
                </a:lnTo>
                <a:lnTo>
                  <a:pt x="1712" y="1645"/>
                </a:lnTo>
                <a:lnTo>
                  <a:pt x="1680" y="1679"/>
                </a:lnTo>
                <a:lnTo>
                  <a:pt x="1645" y="1710"/>
                </a:lnTo>
                <a:lnTo>
                  <a:pt x="1609" y="1742"/>
                </a:lnTo>
                <a:lnTo>
                  <a:pt x="1572" y="1772"/>
                </a:lnTo>
                <a:lnTo>
                  <a:pt x="1535" y="1798"/>
                </a:lnTo>
                <a:lnTo>
                  <a:pt x="1494" y="1824"/>
                </a:lnTo>
                <a:lnTo>
                  <a:pt x="1453" y="1848"/>
                </a:lnTo>
                <a:lnTo>
                  <a:pt x="1410" y="1869"/>
                </a:lnTo>
                <a:lnTo>
                  <a:pt x="1367" y="1889"/>
                </a:lnTo>
                <a:lnTo>
                  <a:pt x="1322" y="1906"/>
                </a:lnTo>
                <a:lnTo>
                  <a:pt x="1277" y="1923"/>
                </a:lnTo>
                <a:lnTo>
                  <a:pt x="1230" y="1936"/>
                </a:lnTo>
                <a:lnTo>
                  <a:pt x="1182" y="1947"/>
                </a:lnTo>
                <a:lnTo>
                  <a:pt x="1133" y="1955"/>
                </a:lnTo>
                <a:lnTo>
                  <a:pt x="1085" y="1962"/>
                </a:lnTo>
                <a:lnTo>
                  <a:pt x="1034" y="1966"/>
                </a:lnTo>
                <a:lnTo>
                  <a:pt x="984" y="1966"/>
                </a:lnTo>
                <a:lnTo>
                  <a:pt x="984" y="1966"/>
                </a:lnTo>
                <a:lnTo>
                  <a:pt x="934" y="1966"/>
                </a:lnTo>
                <a:lnTo>
                  <a:pt x="883" y="1962"/>
                </a:lnTo>
                <a:lnTo>
                  <a:pt x="833" y="1955"/>
                </a:lnTo>
                <a:lnTo>
                  <a:pt x="786" y="1947"/>
                </a:lnTo>
                <a:lnTo>
                  <a:pt x="738" y="1936"/>
                </a:lnTo>
                <a:lnTo>
                  <a:pt x="691" y="1923"/>
                </a:lnTo>
                <a:lnTo>
                  <a:pt x="646" y="1906"/>
                </a:lnTo>
                <a:lnTo>
                  <a:pt x="601" y="1889"/>
                </a:lnTo>
                <a:lnTo>
                  <a:pt x="557" y="1869"/>
                </a:lnTo>
                <a:lnTo>
                  <a:pt x="514" y="1848"/>
                </a:lnTo>
                <a:lnTo>
                  <a:pt x="472" y="1824"/>
                </a:lnTo>
                <a:lnTo>
                  <a:pt x="433" y="1798"/>
                </a:lnTo>
                <a:lnTo>
                  <a:pt x="394" y="1772"/>
                </a:lnTo>
                <a:lnTo>
                  <a:pt x="357" y="1742"/>
                </a:lnTo>
                <a:lnTo>
                  <a:pt x="321" y="1710"/>
                </a:lnTo>
                <a:lnTo>
                  <a:pt x="288" y="1679"/>
                </a:lnTo>
                <a:lnTo>
                  <a:pt x="256" y="1645"/>
                </a:lnTo>
                <a:lnTo>
                  <a:pt x="224" y="1610"/>
                </a:lnTo>
                <a:lnTo>
                  <a:pt x="194" y="1572"/>
                </a:lnTo>
                <a:lnTo>
                  <a:pt x="168" y="1533"/>
                </a:lnTo>
                <a:lnTo>
                  <a:pt x="142" y="1494"/>
                </a:lnTo>
                <a:lnTo>
                  <a:pt x="118" y="1453"/>
                </a:lnTo>
                <a:lnTo>
                  <a:pt x="97" y="1410"/>
                </a:lnTo>
                <a:lnTo>
                  <a:pt x="77" y="1365"/>
                </a:lnTo>
                <a:lnTo>
                  <a:pt x="60" y="1322"/>
                </a:lnTo>
                <a:lnTo>
                  <a:pt x="43" y="1276"/>
                </a:lnTo>
                <a:lnTo>
                  <a:pt x="30" y="1229"/>
                </a:lnTo>
                <a:lnTo>
                  <a:pt x="19" y="1181"/>
                </a:lnTo>
                <a:lnTo>
                  <a:pt x="11" y="1134"/>
                </a:lnTo>
                <a:lnTo>
                  <a:pt x="4" y="1084"/>
                </a:lnTo>
                <a:lnTo>
                  <a:pt x="0" y="1033"/>
                </a:lnTo>
                <a:lnTo>
                  <a:pt x="0" y="983"/>
                </a:lnTo>
                <a:lnTo>
                  <a:pt x="0" y="983"/>
                </a:lnTo>
                <a:close/>
              </a:path>
            </a:pathLst>
          </a:custGeom>
          <a:noFill/>
          <a:ln w="17463">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633538" y="7834313"/>
            <a:ext cx="14288" cy="79375"/>
          </a:xfrm>
          <a:custGeom>
            <a:avLst/>
            <a:gdLst>
              <a:gd name="T0" fmla="*/ 9 w 17"/>
              <a:gd name="T1" fmla="*/ 99 h 99"/>
              <a:gd name="T2" fmla="*/ 9 w 17"/>
              <a:gd name="T3" fmla="*/ 99 h 99"/>
              <a:gd name="T4" fmla="*/ 11 w 17"/>
              <a:gd name="T5" fmla="*/ 99 h 99"/>
              <a:gd name="T6" fmla="*/ 15 w 17"/>
              <a:gd name="T7" fmla="*/ 97 h 99"/>
              <a:gd name="T8" fmla="*/ 17 w 17"/>
              <a:gd name="T9" fmla="*/ 94 h 99"/>
              <a:gd name="T10" fmla="*/ 17 w 17"/>
              <a:gd name="T11" fmla="*/ 90 h 99"/>
              <a:gd name="T12" fmla="*/ 17 w 17"/>
              <a:gd name="T13" fmla="*/ 10 h 99"/>
              <a:gd name="T14" fmla="*/ 17 w 17"/>
              <a:gd name="T15" fmla="*/ 10 h 99"/>
              <a:gd name="T16" fmla="*/ 17 w 17"/>
              <a:gd name="T17" fmla="*/ 6 h 99"/>
              <a:gd name="T18" fmla="*/ 15 w 17"/>
              <a:gd name="T19" fmla="*/ 4 h 99"/>
              <a:gd name="T20" fmla="*/ 11 w 17"/>
              <a:gd name="T21" fmla="*/ 2 h 99"/>
              <a:gd name="T22" fmla="*/ 9 w 17"/>
              <a:gd name="T23" fmla="*/ 0 h 99"/>
              <a:gd name="T24" fmla="*/ 9 w 17"/>
              <a:gd name="T25" fmla="*/ 0 h 99"/>
              <a:gd name="T26" fmla="*/ 6 w 17"/>
              <a:gd name="T27" fmla="*/ 2 h 99"/>
              <a:gd name="T28" fmla="*/ 2 w 17"/>
              <a:gd name="T29" fmla="*/ 4 h 99"/>
              <a:gd name="T30" fmla="*/ 0 w 17"/>
              <a:gd name="T31" fmla="*/ 6 h 99"/>
              <a:gd name="T32" fmla="*/ 0 w 17"/>
              <a:gd name="T33" fmla="*/ 10 h 99"/>
              <a:gd name="T34" fmla="*/ 0 w 17"/>
              <a:gd name="T35" fmla="*/ 90 h 99"/>
              <a:gd name="T36" fmla="*/ 0 w 17"/>
              <a:gd name="T37" fmla="*/ 90 h 99"/>
              <a:gd name="T38" fmla="*/ 0 w 17"/>
              <a:gd name="T39" fmla="*/ 94 h 99"/>
              <a:gd name="T40" fmla="*/ 2 w 17"/>
              <a:gd name="T41" fmla="*/ 97 h 99"/>
              <a:gd name="T42" fmla="*/ 6 w 17"/>
              <a:gd name="T43" fmla="*/ 99 h 99"/>
              <a:gd name="T44" fmla="*/ 9 w 17"/>
              <a:gd name="T45" fmla="*/ 99 h 99"/>
              <a:gd name="T46" fmla="*/ 9 w 17"/>
              <a:gd name="T4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99">
                <a:moveTo>
                  <a:pt x="9" y="99"/>
                </a:moveTo>
                <a:lnTo>
                  <a:pt x="9" y="99"/>
                </a:lnTo>
                <a:lnTo>
                  <a:pt x="11" y="99"/>
                </a:lnTo>
                <a:lnTo>
                  <a:pt x="15" y="97"/>
                </a:lnTo>
                <a:lnTo>
                  <a:pt x="17" y="94"/>
                </a:lnTo>
                <a:lnTo>
                  <a:pt x="17" y="90"/>
                </a:lnTo>
                <a:lnTo>
                  <a:pt x="17" y="10"/>
                </a:lnTo>
                <a:lnTo>
                  <a:pt x="17" y="10"/>
                </a:lnTo>
                <a:lnTo>
                  <a:pt x="17" y="6"/>
                </a:lnTo>
                <a:lnTo>
                  <a:pt x="15" y="4"/>
                </a:lnTo>
                <a:lnTo>
                  <a:pt x="11" y="2"/>
                </a:lnTo>
                <a:lnTo>
                  <a:pt x="9" y="0"/>
                </a:lnTo>
                <a:lnTo>
                  <a:pt x="9" y="0"/>
                </a:lnTo>
                <a:lnTo>
                  <a:pt x="6" y="2"/>
                </a:lnTo>
                <a:lnTo>
                  <a:pt x="2" y="4"/>
                </a:lnTo>
                <a:lnTo>
                  <a:pt x="0" y="6"/>
                </a:lnTo>
                <a:lnTo>
                  <a:pt x="0" y="10"/>
                </a:lnTo>
                <a:lnTo>
                  <a:pt x="0" y="90"/>
                </a:lnTo>
                <a:lnTo>
                  <a:pt x="0" y="90"/>
                </a:lnTo>
                <a:lnTo>
                  <a:pt x="0" y="94"/>
                </a:lnTo>
                <a:lnTo>
                  <a:pt x="2" y="97"/>
                </a:lnTo>
                <a:lnTo>
                  <a:pt x="6" y="99"/>
                </a:lnTo>
                <a:lnTo>
                  <a:pt x="9" y="99"/>
                </a:lnTo>
                <a:lnTo>
                  <a:pt x="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p:nvSpPr>
        <p:spPr bwMode="auto">
          <a:xfrm>
            <a:off x="1720850" y="7331076"/>
            <a:ext cx="292100" cy="452438"/>
          </a:xfrm>
          <a:custGeom>
            <a:avLst/>
            <a:gdLst>
              <a:gd name="T0" fmla="*/ 362 w 370"/>
              <a:gd name="T1" fmla="*/ 174 h 569"/>
              <a:gd name="T2" fmla="*/ 19 w 370"/>
              <a:gd name="T3" fmla="*/ 2 h 569"/>
              <a:gd name="T4" fmla="*/ 19 w 370"/>
              <a:gd name="T5" fmla="*/ 2 h 569"/>
              <a:gd name="T6" fmla="*/ 13 w 370"/>
              <a:gd name="T7" fmla="*/ 0 h 569"/>
              <a:gd name="T8" fmla="*/ 6 w 370"/>
              <a:gd name="T9" fmla="*/ 2 h 569"/>
              <a:gd name="T10" fmla="*/ 6 w 370"/>
              <a:gd name="T11" fmla="*/ 2 h 569"/>
              <a:gd name="T12" fmla="*/ 2 w 370"/>
              <a:gd name="T13" fmla="*/ 8 h 569"/>
              <a:gd name="T14" fmla="*/ 0 w 370"/>
              <a:gd name="T15" fmla="*/ 13 h 569"/>
              <a:gd name="T16" fmla="*/ 0 w 370"/>
              <a:gd name="T17" fmla="*/ 385 h 569"/>
              <a:gd name="T18" fmla="*/ 0 w 370"/>
              <a:gd name="T19" fmla="*/ 385 h 569"/>
              <a:gd name="T20" fmla="*/ 2 w 370"/>
              <a:gd name="T21" fmla="*/ 390 h 569"/>
              <a:gd name="T22" fmla="*/ 8 w 370"/>
              <a:gd name="T23" fmla="*/ 396 h 569"/>
              <a:gd name="T24" fmla="*/ 351 w 370"/>
              <a:gd name="T25" fmla="*/ 567 h 569"/>
              <a:gd name="T26" fmla="*/ 351 w 370"/>
              <a:gd name="T27" fmla="*/ 567 h 569"/>
              <a:gd name="T28" fmla="*/ 357 w 370"/>
              <a:gd name="T29" fmla="*/ 569 h 569"/>
              <a:gd name="T30" fmla="*/ 357 w 370"/>
              <a:gd name="T31" fmla="*/ 569 h 569"/>
              <a:gd name="T32" fmla="*/ 364 w 370"/>
              <a:gd name="T33" fmla="*/ 567 h 569"/>
              <a:gd name="T34" fmla="*/ 364 w 370"/>
              <a:gd name="T35" fmla="*/ 567 h 569"/>
              <a:gd name="T36" fmla="*/ 368 w 370"/>
              <a:gd name="T37" fmla="*/ 562 h 569"/>
              <a:gd name="T38" fmla="*/ 370 w 370"/>
              <a:gd name="T39" fmla="*/ 556 h 569"/>
              <a:gd name="T40" fmla="*/ 370 w 370"/>
              <a:gd name="T41" fmla="*/ 185 h 569"/>
              <a:gd name="T42" fmla="*/ 370 w 370"/>
              <a:gd name="T43" fmla="*/ 185 h 569"/>
              <a:gd name="T44" fmla="*/ 368 w 370"/>
              <a:gd name="T45" fmla="*/ 179 h 569"/>
              <a:gd name="T46" fmla="*/ 362 w 370"/>
              <a:gd name="T47" fmla="*/ 174 h 569"/>
              <a:gd name="T48" fmla="*/ 362 w 370"/>
              <a:gd name="T49" fmla="*/ 174 h 569"/>
              <a:gd name="T50" fmla="*/ 26 w 370"/>
              <a:gd name="T51" fmla="*/ 34 h 569"/>
              <a:gd name="T52" fmla="*/ 172 w 370"/>
              <a:gd name="T53" fmla="*/ 107 h 569"/>
              <a:gd name="T54" fmla="*/ 172 w 370"/>
              <a:gd name="T55" fmla="*/ 450 h 569"/>
              <a:gd name="T56" fmla="*/ 26 w 370"/>
              <a:gd name="T57" fmla="*/ 377 h 569"/>
              <a:gd name="T58" fmla="*/ 26 w 370"/>
              <a:gd name="T59" fmla="*/ 34 h 569"/>
              <a:gd name="T60" fmla="*/ 346 w 370"/>
              <a:gd name="T61" fmla="*/ 536 h 569"/>
              <a:gd name="T62" fmla="*/ 198 w 370"/>
              <a:gd name="T63" fmla="*/ 463 h 569"/>
              <a:gd name="T64" fmla="*/ 198 w 370"/>
              <a:gd name="T65" fmla="*/ 120 h 569"/>
              <a:gd name="T66" fmla="*/ 346 w 370"/>
              <a:gd name="T67" fmla="*/ 194 h 569"/>
              <a:gd name="T68" fmla="*/ 346 w 370"/>
              <a:gd name="T69" fmla="*/ 53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569">
                <a:moveTo>
                  <a:pt x="362" y="174"/>
                </a:moveTo>
                <a:lnTo>
                  <a:pt x="19" y="2"/>
                </a:lnTo>
                <a:lnTo>
                  <a:pt x="19" y="2"/>
                </a:lnTo>
                <a:lnTo>
                  <a:pt x="13" y="0"/>
                </a:lnTo>
                <a:lnTo>
                  <a:pt x="6" y="2"/>
                </a:lnTo>
                <a:lnTo>
                  <a:pt x="6" y="2"/>
                </a:lnTo>
                <a:lnTo>
                  <a:pt x="2" y="8"/>
                </a:lnTo>
                <a:lnTo>
                  <a:pt x="0" y="13"/>
                </a:lnTo>
                <a:lnTo>
                  <a:pt x="0" y="385"/>
                </a:lnTo>
                <a:lnTo>
                  <a:pt x="0" y="385"/>
                </a:lnTo>
                <a:lnTo>
                  <a:pt x="2" y="390"/>
                </a:lnTo>
                <a:lnTo>
                  <a:pt x="8" y="396"/>
                </a:lnTo>
                <a:lnTo>
                  <a:pt x="351" y="567"/>
                </a:lnTo>
                <a:lnTo>
                  <a:pt x="351" y="567"/>
                </a:lnTo>
                <a:lnTo>
                  <a:pt x="357" y="569"/>
                </a:lnTo>
                <a:lnTo>
                  <a:pt x="357" y="569"/>
                </a:lnTo>
                <a:lnTo>
                  <a:pt x="364" y="567"/>
                </a:lnTo>
                <a:lnTo>
                  <a:pt x="364" y="567"/>
                </a:lnTo>
                <a:lnTo>
                  <a:pt x="368" y="562"/>
                </a:lnTo>
                <a:lnTo>
                  <a:pt x="370" y="556"/>
                </a:lnTo>
                <a:lnTo>
                  <a:pt x="370" y="185"/>
                </a:lnTo>
                <a:lnTo>
                  <a:pt x="370" y="185"/>
                </a:lnTo>
                <a:lnTo>
                  <a:pt x="368" y="179"/>
                </a:lnTo>
                <a:lnTo>
                  <a:pt x="362" y="174"/>
                </a:lnTo>
                <a:lnTo>
                  <a:pt x="362" y="174"/>
                </a:lnTo>
                <a:close/>
                <a:moveTo>
                  <a:pt x="26" y="34"/>
                </a:moveTo>
                <a:lnTo>
                  <a:pt x="172" y="107"/>
                </a:lnTo>
                <a:lnTo>
                  <a:pt x="172" y="450"/>
                </a:lnTo>
                <a:lnTo>
                  <a:pt x="26" y="377"/>
                </a:lnTo>
                <a:lnTo>
                  <a:pt x="26" y="34"/>
                </a:lnTo>
                <a:close/>
                <a:moveTo>
                  <a:pt x="346" y="536"/>
                </a:moveTo>
                <a:lnTo>
                  <a:pt x="198" y="463"/>
                </a:lnTo>
                <a:lnTo>
                  <a:pt x="198" y="120"/>
                </a:lnTo>
                <a:lnTo>
                  <a:pt x="346" y="194"/>
                </a:lnTo>
                <a:lnTo>
                  <a:pt x="346" y="5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1752600" y="7389813"/>
            <a:ext cx="38100" cy="26988"/>
          </a:xfrm>
          <a:custGeom>
            <a:avLst/>
            <a:gdLst>
              <a:gd name="T0" fmla="*/ 8 w 47"/>
              <a:gd name="T1" fmla="*/ 34 h 34"/>
              <a:gd name="T2" fmla="*/ 8 w 47"/>
              <a:gd name="T3" fmla="*/ 34 h 34"/>
              <a:gd name="T4" fmla="*/ 12 w 47"/>
              <a:gd name="T5" fmla="*/ 32 h 34"/>
              <a:gd name="T6" fmla="*/ 43 w 47"/>
              <a:gd name="T7" fmla="*/ 17 h 34"/>
              <a:gd name="T8" fmla="*/ 43 w 47"/>
              <a:gd name="T9" fmla="*/ 17 h 34"/>
              <a:gd name="T10" fmla="*/ 45 w 47"/>
              <a:gd name="T11" fmla="*/ 15 h 34"/>
              <a:gd name="T12" fmla="*/ 47 w 47"/>
              <a:gd name="T13" fmla="*/ 13 h 34"/>
              <a:gd name="T14" fmla="*/ 47 w 47"/>
              <a:gd name="T15" fmla="*/ 9 h 34"/>
              <a:gd name="T16" fmla="*/ 47 w 47"/>
              <a:gd name="T17" fmla="*/ 6 h 34"/>
              <a:gd name="T18" fmla="*/ 47 w 47"/>
              <a:gd name="T19" fmla="*/ 6 h 34"/>
              <a:gd name="T20" fmla="*/ 45 w 47"/>
              <a:gd name="T21" fmla="*/ 2 h 34"/>
              <a:gd name="T22" fmla="*/ 41 w 47"/>
              <a:gd name="T23" fmla="*/ 0 h 34"/>
              <a:gd name="T24" fmla="*/ 38 w 47"/>
              <a:gd name="T25" fmla="*/ 0 h 34"/>
              <a:gd name="T26" fmla="*/ 34 w 47"/>
              <a:gd name="T27" fmla="*/ 2 h 34"/>
              <a:gd name="T28" fmla="*/ 4 w 47"/>
              <a:gd name="T29" fmla="*/ 17 h 34"/>
              <a:gd name="T30" fmla="*/ 4 w 47"/>
              <a:gd name="T31" fmla="*/ 17 h 34"/>
              <a:gd name="T32" fmla="*/ 2 w 47"/>
              <a:gd name="T33" fmla="*/ 19 h 34"/>
              <a:gd name="T34" fmla="*/ 0 w 47"/>
              <a:gd name="T35" fmla="*/ 21 h 34"/>
              <a:gd name="T36" fmla="*/ 0 w 47"/>
              <a:gd name="T37" fmla="*/ 24 h 34"/>
              <a:gd name="T38" fmla="*/ 0 w 47"/>
              <a:gd name="T39" fmla="*/ 28 h 34"/>
              <a:gd name="T40" fmla="*/ 0 w 47"/>
              <a:gd name="T41" fmla="*/ 28 h 34"/>
              <a:gd name="T42" fmla="*/ 4 w 47"/>
              <a:gd name="T43" fmla="*/ 32 h 34"/>
              <a:gd name="T44" fmla="*/ 8 w 47"/>
              <a:gd name="T45" fmla="*/ 34 h 34"/>
              <a:gd name="T46" fmla="*/ 8 w 47"/>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4">
                <a:moveTo>
                  <a:pt x="8" y="34"/>
                </a:moveTo>
                <a:lnTo>
                  <a:pt x="8" y="34"/>
                </a:lnTo>
                <a:lnTo>
                  <a:pt x="12" y="32"/>
                </a:lnTo>
                <a:lnTo>
                  <a:pt x="43" y="17"/>
                </a:lnTo>
                <a:lnTo>
                  <a:pt x="43" y="17"/>
                </a:lnTo>
                <a:lnTo>
                  <a:pt x="45" y="15"/>
                </a:lnTo>
                <a:lnTo>
                  <a:pt x="47" y="13"/>
                </a:lnTo>
                <a:lnTo>
                  <a:pt x="47" y="9"/>
                </a:lnTo>
                <a:lnTo>
                  <a:pt x="47" y="6"/>
                </a:lnTo>
                <a:lnTo>
                  <a:pt x="47" y="6"/>
                </a:lnTo>
                <a:lnTo>
                  <a:pt x="45" y="2"/>
                </a:lnTo>
                <a:lnTo>
                  <a:pt x="41" y="0"/>
                </a:lnTo>
                <a:lnTo>
                  <a:pt x="38" y="0"/>
                </a:lnTo>
                <a:lnTo>
                  <a:pt x="34" y="2"/>
                </a:lnTo>
                <a:lnTo>
                  <a:pt x="4" y="17"/>
                </a:lnTo>
                <a:lnTo>
                  <a:pt x="4" y="17"/>
                </a:lnTo>
                <a:lnTo>
                  <a:pt x="2" y="19"/>
                </a:lnTo>
                <a:lnTo>
                  <a:pt x="0" y="21"/>
                </a:lnTo>
                <a:lnTo>
                  <a:pt x="0" y="24"/>
                </a:lnTo>
                <a:lnTo>
                  <a:pt x="0" y="28"/>
                </a:lnTo>
                <a:lnTo>
                  <a:pt x="0" y="28"/>
                </a:lnTo>
                <a:lnTo>
                  <a:pt x="4" y="32"/>
                </a:lnTo>
                <a:lnTo>
                  <a:pt x="8" y="34"/>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752600" y="7416801"/>
            <a:ext cx="92075" cy="52388"/>
          </a:xfrm>
          <a:custGeom>
            <a:avLst/>
            <a:gdLst>
              <a:gd name="T0" fmla="*/ 114 w 116"/>
              <a:gd name="T1" fmla="*/ 5 h 65"/>
              <a:gd name="T2" fmla="*/ 114 w 116"/>
              <a:gd name="T3" fmla="*/ 5 h 65"/>
              <a:gd name="T4" fmla="*/ 112 w 116"/>
              <a:gd name="T5" fmla="*/ 1 h 65"/>
              <a:gd name="T6" fmla="*/ 109 w 116"/>
              <a:gd name="T7" fmla="*/ 1 h 65"/>
              <a:gd name="T8" fmla="*/ 105 w 116"/>
              <a:gd name="T9" fmla="*/ 0 h 65"/>
              <a:gd name="T10" fmla="*/ 103 w 116"/>
              <a:gd name="T11" fmla="*/ 1 h 65"/>
              <a:gd name="T12" fmla="*/ 6 w 116"/>
              <a:gd name="T13" fmla="*/ 48 h 65"/>
              <a:gd name="T14" fmla="*/ 6 w 116"/>
              <a:gd name="T15" fmla="*/ 48 h 65"/>
              <a:gd name="T16" fmla="*/ 4 w 116"/>
              <a:gd name="T17" fmla="*/ 50 h 65"/>
              <a:gd name="T18" fmla="*/ 2 w 116"/>
              <a:gd name="T19" fmla="*/ 54 h 65"/>
              <a:gd name="T20" fmla="*/ 0 w 116"/>
              <a:gd name="T21" fmla="*/ 56 h 65"/>
              <a:gd name="T22" fmla="*/ 2 w 116"/>
              <a:gd name="T23" fmla="*/ 59 h 65"/>
              <a:gd name="T24" fmla="*/ 2 w 116"/>
              <a:gd name="T25" fmla="*/ 59 h 65"/>
              <a:gd name="T26" fmla="*/ 6 w 116"/>
              <a:gd name="T27" fmla="*/ 63 h 65"/>
              <a:gd name="T28" fmla="*/ 10 w 116"/>
              <a:gd name="T29" fmla="*/ 65 h 65"/>
              <a:gd name="T30" fmla="*/ 10 w 116"/>
              <a:gd name="T31" fmla="*/ 65 h 65"/>
              <a:gd name="T32" fmla="*/ 13 w 116"/>
              <a:gd name="T33" fmla="*/ 63 h 65"/>
              <a:gd name="T34" fmla="*/ 110 w 116"/>
              <a:gd name="T35" fmla="*/ 16 h 65"/>
              <a:gd name="T36" fmla="*/ 110 w 116"/>
              <a:gd name="T37" fmla="*/ 16 h 65"/>
              <a:gd name="T38" fmla="*/ 112 w 116"/>
              <a:gd name="T39" fmla="*/ 14 h 65"/>
              <a:gd name="T40" fmla="*/ 114 w 116"/>
              <a:gd name="T41" fmla="*/ 13 h 65"/>
              <a:gd name="T42" fmla="*/ 116 w 116"/>
              <a:gd name="T43" fmla="*/ 9 h 65"/>
              <a:gd name="T44" fmla="*/ 114 w 116"/>
              <a:gd name="T45" fmla="*/ 5 h 65"/>
              <a:gd name="T46" fmla="*/ 114 w 116"/>
              <a:gd name="T4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65">
                <a:moveTo>
                  <a:pt x="114" y="5"/>
                </a:moveTo>
                <a:lnTo>
                  <a:pt x="114" y="5"/>
                </a:lnTo>
                <a:lnTo>
                  <a:pt x="112" y="1"/>
                </a:lnTo>
                <a:lnTo>
                  <a:pt x="109" y="1"/>
                </a:lnTo>
                <a:lnTo>
                  <a:pt x="105" y="0"/>
                </a:lnTo>
                <a:lnTo>
                  <a:pt x="103" y="1"/>
                </a:lnTo>
                <a:lnTo>
                  <a:pt x="6" y="48"/>
                </a:lnTo>
                <a:lnTo>
                  <a:pt x="6" y="48"/>
                </a:lnTo>
                <a:lnTo>
                  <a:pt x="4" y="50"/>
                </a:lnTo>
                <a:lnTo>
                  <a:pt x="2" y="54"/>
                </a:lnTo>
                <a:lnTo>
                  <a:pt x="0" y="56"/>
                </a:lnTo>
                <a:lnTo>
                  <a:pt x="2" y="59"/>
                </a:lnTo>
                <a:lnTo>
                  <a:pt x="2" y="59"/>
                </a:lnTo>
                <a:lnTo>
                  <a:pt x="6" y="63"/>
                </a:lnTo>
                <a:lnTo>
                  <a:pt x="10" y="65"/>
                </a:lnTo>
                <a:lnTo>
                  <a:pt x="10" y="65"/>
                </a:lnTo>
                <a:lnTo>
                  <a:pt x="13" y="63"/>
                </a:lnTo>
                <a:lnTo>
                  <a:pt x="110" y="16"/>
                </a:lnTo>
                <a:lnTo>
                  <a:pt x="110" y="16"/>
                </a:lnTo>
                <a:lnTo>
                  <a:pt x="112" y="14"/>
                </a:lnTo>
                <a:lnTo>
                  <a:pt x="114" y="13"/>
                </a:lnTo>
                <a:lnTo>
                  <a:pt x="116" y="9"/>
                </a:lnTo>
                <a:lnTo>
                  <a:pt x="114" y="5"/>
                </a:lnTo>
                <a:lnTo>
                  <a:pt x="11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889125" y="7459663"/>
            <a:ext cx="38100" cy="25400"/>
          </a:xfrm>
          <a:custGeom>
            <a:avLst/>
            <a:gdLst>
              <a:gd name="T0" fmla="*/ 2 w 49"/>
              <a:gd name="T1" fmla="*/ 26 h 31"/>
              <a:gd name="T2" fmla="*/ 2 w 49"/>
              <a:gd name="T3" fmla="*/ 26 h 31"/>
              <a:gd name="T4" fmla="*/ 4 w 49"/>
              <a:gd name="T5" fmla="*/ 29 h 31"/>
              <a:gd name="T6" fmla="*/ 9 w 49"/>
              <a:gd name="T7" fmla="*/ 31 h 31"/>
              <a:gd name="T8" fmla="*/ 9 w 49"/>
              <a:gd name="T9" fmla="*/ 31 h 31"/>
              <a:gd name="T10" fmla="*/ 13 w 49"/>
              <a:gd name="T11" fmla="*/ 31 h 31"/>
              <a:gd name="T12" fmla="*/ 43 w 49"/>
              <a:gd name="T13" fmla="*/ 16 h 31"/>
              <a:gd name="T14" fmla="*/ 43 w 49"/>
              <a:gd name="T15" fmla="*/ 16 h 31"/>
              <a:gd name="T16" fmla="*/ 47 w 49"/>
              <a:gd name="T17" fmla="*/ 13 h 31"/>
              <a:gd name="T18" fmla="*/ 49 w 49"/>
              <a:gd name="T19" fmla="*/ 11 h 31"/>
              <a:gd name="T20" fmla="*/ 49 w 49"/>
              <a:gd name="T21" fmla="*/ 7 h 31"/>
              <a:gd name="T22" fmla="*/ 47 w 49"/>
              <a:gd name="T23" fmla="*/ 3 h 31"/>
              <a:gd name="T24" fmla="*/ 47 w 49"/>
              <a:gd name="T25" fmla="*/ 3 h 31"/>
              <a:gd name="T26" fmla="*/ 45 w 49"/>
              <a:gd name="T27" fmla="*/ 2 h 31"/>
              <a:gd name="T28" fmla="*/ 43 w 49"/>
              <a:gd name="T29" fmla="*/ 0 h 31"/>
              <a:gd name="T30" fmla="*/ 39 w 49"/>
              <a:gd name="T31" fmla="*/ 0 h 31"/>
              <a:gd name="T32" fmla="*/ 36 w 49"/>
              <a:gd name="T33" fmla="*/ 0 h 31"/>
              <a:gd name="T34" fmla="*/ 6 w 49"/>
              <a:gd name="T35" fmla="*/ 15 h 31"/>
              <a:gd name="T36" fmla="*/ 6 w 49"/>
              <a:gd name="T37" fmla="*/ 15 h 31"/>
              <a:gd name="T38" fmla="*/ 2 w 49"/>
              <a:gd name="T39" fmla="*/ 16 h 31"/>
              <a:gd name="T40" fmla="*/ 0 w 49"/>
              <a:gd name="T41" fmla="*/ 20 h 31"/>
              <a:gd name="T42" fmla="*/ 0 w 49"/>
              <a:gd name="T43" fmla="*/ 24 h 31"/>
              <a:gd name="T44" fmla="*/ 2 w 49"/>
              <a:gd name="T45" fmla="*/ 26 h 31"/>
              <a:gd name="T46" fmla="*/ 2 w 49"/>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1">
                <a:moveTo>
                  <a:pt x="2" y="26"/>
                </a:moveTo>
                <a:lnTo>
                  <a:pt x="2" y="26"/>
                </a:lnTo>
                <a:lnTo>
                  <a:pt x="4" y="29"/>
                </a:lnTo>
                <a:lnTo>
                  <a:pt x="9" y="31"/>
                </a:lnTo>
                <a:lnTo>
                  <a:pt x="9" y="31"/>
                </a:lnTo>
                <a:lnTo>
                  <a:pt x="13" y="31"/>
                </a:lnTo>
                <a:lnTo>
                  <a:pt x="43" y="16"/>
                </a:lnTo>
                <a:lnTo>
                  <a:pt x="43" y="16"/>
                </a:lnTo>
                <a:lnTo>
                  <a:pt x="47" y="13"/>
                </a:lnTo>
                <a:lnTo>
                  <a:pt x="49" y="11"/>
                </a:lnTo>
                <a:lnTo>
                  <a:pt x="49" y="7"/>
                </a:lnTo>
                <a:lnTo>
                  <a:pt x="47" y="3"/>
                </a:lnTo>
                <a:lnTo>
                  <a:pt x="47" y="3"/>
                </a:lnTo>
                <a:lnTo>
                  <a:pt x="45" y="2"/>
                </a:lnTo>
                <a:lnTo>
                  <a:pt x="43" y="0"/>
                </a:lnTo>
                <a:lnTo>
                  <a:pt x="39" y="0"/>
                </a:lnTo>
                <a:lnTo>
                  <a:pt x="36" y="0"/>
                </a:lnTo>
                <a:lnTo>
                  <a:pt x="6" y="15"/>
                </a:lnTo>
                <a:lnTo>
                  <a:pt x="6" y="15"/>
                </a:lnTo>
                <a:lnTo>
                  <a:pt x="2" y="16"/>
                </a:lnTo>
                <a:lnTo>
                  <a:pt x="0" y="20"/>
                </a:lnTo>
                <a:lnTo>
                  <a:pt x="0" y="24"/>
                </a:lnTo>
                <a:lnTo>
                  <a:pt x="2" y="26"/>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890713" y="7486651"/>
            <a:ext cx="90488" cy="50800"/>
          </a:xfrm>
          <a:custGeom>
            <a:avLst/>
            <a:gdLst>
              <a:gd name="T0" fmla="*/ 0 w 114"/>
              <a:gd name="T1" fmla="*/ 60 h 64"/>
              <a:gd name="T2" fmla="*/ 0 w 114"/>
              <a:gd name="T3" fmla="*/ 60 h 64"/>
              <a:gd name="T4" fmla="*/ 4 w 114"/>
              <a:gd name="T5" fmla="*/ 64 h 64"/>
              <a:gd name="T6" fmla="*/ 9 w 114"/>
              <a:gd name="T7" fmla="*/ 64 h 64"/>
              <a:gd name="T8" fmla="*/ 9 w 114"/>
              <a:gd name="T9" fmla="*/ 64 h 64"/>
              <a:gd name="T10" fmla="*/ 13 w 114"/>
              <a:gd name="T11" fmla="*/ 64 h 64"/>
              <a:gd name="T12" fmla="*/ 108 w 114"/>
              <a:gd name="T13" fmla="*/ 17 h 64"/>
              <a:gd name="T14" fmla="*/ 108 w 114"/>
              <a:gd name="T15" fmla="*/ 17 h 64"/>
              <a:gd name="T16" fmla="*/ 112 w 114"/>
              <a:gd name="T17" fmla="*/ 15 h 64"/>
              <a:gd name="T18" fmla="*/ 114 w 114"/>
              <a:gd name="T19" fmla="*/ 11 h 64"/>
              <a:gd name="T20" fmla="*/ 114 w 114"/>
              <a:gd name="T21" fmla="*/ 8 h 64"/>
              <a:gd name="T22" fmla="*/ 114 w 114"/>
              <a:gd name="T23" fmla="*/ 4 h 64"/>
              <a:gd name="T24" fmla="*/ 114 w 114"/>
              <a:gd name="T25" fmla="*/ 4 h 64"/>
              <a:gd name="T26" fmla="*/ 112 w 114"/>
              <a:gd name="T27" fmla="*/ 2 h 64"/>
              <a:gd name="T28" fmla="*/ 108 w 114"/>
              <a:gd name="T29" fmla="*/ 0 h 64"/>
              <a:gd name="T30" fmla="*/ 104 w 114"/>
              <a:gd name="T31" fmla="*/ 0 h 64"/>
              <a:gd name="T32" fmla="*/ 101 w 114"/>
              <a:gd name="T33" fmla="*/ 0 h 64"/>
              <a:gd name="T34" fmla="*/ 6 w 114"/>
              <a:gd name="T35" fmla="*/ 47 h 64"/>
              <a:gd name="T36" fmla="*/ 6 w 114"/>
              <a:gd name="T37" fmla="*/ 47 h 64"/>
              <a:gd name="T38" fmla="*/ 2 w 114"/>
              <a:gd name="T39" fmla="*/ 49 h 64"/>
              <a:gd name="T40" fmla="*/ 0 w 114"/>
              <a:gd name="T41" fmla="*/ 52 h 64"/>
              <a:gd name="T42" fmla="*/ 0 w 114"/>
              <a:gd name="T43" fmla="*/ 56 h 64"/>
              <a:gd name="T44" fmla="*/ 0 w 114"/>
              <a:gd name="T45" fmla="*/ 60 h 64"/>
              <a:gd name="T46" fmla="*/ 0 w 114"/>
              <a:gd name="T4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64">
                <a:moveTo>
                  <a:pt x="0" y="60"/>
                </a:moveTo>
                <a:lnTo>
                  <a:pt x="0" y="60"/>
                </a:lnTo>
                <a:lnTo>
                  <a:pt x="4" y="64"/>
                </a:lnTo>
                <a:lnTo>
                  <a:pt x="9" y="64"/>
                </a:lnTo>
                <a:lnTo>
                  <a:pt x="9" y="64"/>
                </a:lnTo>
                <a:lnTo>
                  <a:pt x="13" y="64"/>
                </a:lnTo>
                <a:lnTo>
                  <a:pt x="108" y="17"/>
                </a:lnTo>
                <a:lnTo>
                  <a:pt x="108" y="17"/>
                </a:lnTo>
                <a:lnTo>
                  <a:pt x="112" y="15"/>
                </a:lnTo>
                <a:lnTo>
                  <a:pt x="114" y="11"/>
                </a:lnTo>
                <a:lnTo>
                  <a:pt x="114" y="8"/>
                </a:lnTo>
                <a:lnTo>
                  <a:pt x="114" y="4"/>
                </a:lnTo>
                <a:lnTo>
                  <a:pt x="114" y="4"/>
                </a:lnTo>
                <a:lnTo>
                  <a:pt x="112" y="2"/>
                </a:lnTo>
                <a:lnTo>
                  <a:pt x="108" y="0"/>
                </a:lnTo>
                <a:lnTo>
                  <a:pt x="104" y="0"/>
                </a:lnTo>
                <a:lnTo>
                  <a:pt x="101" y="0"/>
                </a:lnTo>
                <a:lnTo>
                  <a:pt x="6" y="47"/>
                </a:lnTo>
                <a:lnTo>
                  <a:pt x="6" y="47"/>
                </a:lnTo>
                <a:lnTo>
                  <a:pt x="2" y="49"/>
                </a:lnTo>
                <a:lnTo>
                  <a:pt x="0" y="52"/>
                </a:lnTo>
                <a:lnTo>
                  <a:pt x="0" y="56"/>
                </a:lnTo>
                <a:lnTo>
                  <a:pt x="0" y="60"/>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266825" y="7100888"/>
            <a:ext cx="942975" cy="1123950"/>
          </a:xfrm>
          <a:custGeom>
            <a:avLst/>
            <a:gdLst>
              <a:gd name="T0" fmla="*/ 487 w 1187"/>
              <a:gd name="T1" fmla="*/ 2 h 1418"/>
              <a:gd name="T2" fmla="*/ 472 w 1187"/>
              <a:gd name="T3" fmla="*/ 4 h 1418"/>
              <a:gd name="T4" fmla="*/ 398 w 1187"/>
              <a:gd name="T5" fmla="*/ 43 h 1418"/>
              <a:gd name="T6" fmla="*/ 91 w 1187"/>
              <a:gd name="T7" fmla="*/ 200 h 1418"/>
              <a:gd name="T8" fmla="*/ 4 w 1187"/>
              <a:gd name="T9" fmla="*/ 235 h 1418"/>
              <a:gd name="T10" fmla="*/ 0 w 1187"/>
              <a:gd name="T11" fmla="*/ 249 h 1418"/>
              <a:gd name="T12" fmla="*/ 702 w 1187"/>
              <a:gd name="T13" fmla="*/ 1416 h 1418"/>
              <a:gd name="T14" fmla="*/ 713 w 1187"/>
              <a:gd name="T15" fmla="*/ 1416 h 1418"/>
              <a:gd name="T16" fmla="*/ 792 w 1187"/>
              <a:gd name="T17" fmla="*/ 1377 h 1418"/>
              <a:gd name="T18" fmla="*/ 765 w 1187"/>
              <a:gd name="T19" fmla="*/ 1052 h 1418"/>
              <a:gd name="T20" fmla="*/ 694 w 1187"/>
              <a:gd name="T21" fmla="*/ 1017 h 1418"/>
              <a:gd name="T22" fmla="*/ 1098 w 1187"/>
              <a:gd name="T23" fmla="*/ 1218 h 1418"/>
              <a:gd name="T24" fmla="*/ 1105 w 1187"/>
              <a:gd name="T25" fmla="*/ 1220 h 1418"/>
              <a:gd name="T26" fmla="*/ 1184 w 1187"/>
              <a:gd name="T27" fmla="*/ 1181 h 1418"/>
              <a:gd name="T28" fmla="*/ 1187 w 1187"/>
              <a:gd name="T29" fmla="*/ 1170 h 1418"/>
              <a:gd name="T30" fmla="*/ 1116 w 1187"/>
              <a:gd name="T31" fmla="*/ 396 h 1418"/>
              <a:gd name="T32" fmla="*/ 480 w 1187"/>
              <a:gd name="T33" fmla="*/ 28 h 1418"/>
              <a:gd name="T34" fmla="*/ 396 w 1187"/>
              <a:gd name="T35" fmla="*/ 424 h 1418"/>
              <a:gd name="T36" fmla="*/ 177 w 1187"/>
              <a:gd name="T37" fmla="*/ 549 h 1418"/>
              <a:gd name="T38" fmla="*/ 146 w 1187"/>
              <a:gd name="T39" fmla="*/ 329 h 1418"/>
              <a:gd name="T40" fmla="*/ 146 w 1187"/>
              <a:gd name="T41" fmla="*/ 368 h 1418"/>
              <a:gd name="T42" fmla="*/ 157 w 1187"/>
              <a:gd name="T43" fmla="*/ 372 h 1418"/>
              <a:gd name="T44" fmla="*/ 228 w 1187"/>
              <a:gd name="T45" fmla="*/ 370 h 1418"/>
              <a:gd name="T46" fmla="*/ 228 w 1187"/>
              <a:gd name="T47" fmla="*/ 448 h 1418"/>
              <a:gd name="T48" fmla="*/ 239 w 1187"/>
              <a:gd name="T49" fmla="*/ 454 h 1418"/>
              <a:gd name="T50" fmla="*/ 310 w 1187"/>
              <a:gd name="T51" fmla="*/ 411 h 1418"/>
              <a:gd name="T52" fmla="*/ 310 w 1187"/>
              <a:gd name="T53" fmla="*/ 536 h 1418"/>
              <a:gd name="T54" fmla="*/ 321 w 1187"/>
              <a:gd name="T55" fmla="*/ 539 h 1418"/>
              <a:gd name="T56" fmla="*/ 396 w 1187"/>
              <a:gd name="T57" fmla="*/ 454 h 1418"/>
              <a:gd name="T58" fmla="*/ 183 w 1187"/>
              <a:gd name="T59" fmla="*/ 545 h 1418"/>
              <a:gd name="T60" fmla="*/ 396 w 1187"/>
              <a:gd name="T61" fmla="*/ 674 h 1418"/>
              <a:gd name="T62" fmla="*/ 521 w 1187"/>
              <a:gd name="T63" fmla="*/ 929 h 1418"/>
              <a:gd name="T64" fmla="*/ 831 w 1187"/>
              <a:gd name="T65" fmla="*/ 1050 h 1418"/>
              <a:gd name="T66" fmla="*/ 825 w 1187"/>
              <a:gd name="T67" fmla="*/ 1002 h 1418"/>
              <a:gd name="T68" fmla="*/ 812 w 1187"/>
              <a:gd name="T69" fmla="*/ 1006 h 1418"/>
              <a:gd name="T70" fmla="*/ 749 w 1187"/>
              <a:gd name="T71" fmla="*/ 1009 h 1418"/>
              <a:gd name="T72" fmla="*/ 743 w 1187"/>
              <a:gd name="T73" fmla="*/ 914 h 1418"/>
              <a:gd name="T74" fmla="*/ 730 w 1187"/>
              <a:gd name="T75" fmla="*/ 920 h 1418"/>
              <a:gd name="T76" fmla="*/ 665 w 1187"/>
              <a:gd name="T77" fmla="*/ 968 h 1418"/>
              <a:gd name="T78" fmla="*/ 661 w 1187"/>
              <a:gd name="T79" fmla="*/ 830 h 1418"/>
              <a:gd name="T80" fmla="*/ 648 w 1187"/>
              <a:gd name="T81" fmla="*/ 836 h 1418"/>
              <a:gd name="T82" fmla="*/ 582 w 1187"/>
              <a:gd name="T83" fmla="*/ 927 h 1418"/>
              <a:gd name="T84" fmla="*/ 577 w 1187"/>
              <a:gd name="T85" fmla="*/ 746 h 1418"/>
              <a:gd name="T86" fmla="*/ 566 w 1187"/>
              <a:gd name="T87" fmla="*/ 752 h 1418"/>
              <a:gd name="T88" fmla="*/ 500 w 1187"/>
              <a:gd name="T89" fmla="*/ 886 h 1418"/>
              <a:gd name="T90" fmla="*/ 495 w 1187"/>
              <a:gd name="T91" fmla="*/ 659 h 1418"/>
              <a:gd name="T92" fmla="*/ 484 w 1187"/>
              <a:gd name="T93" fmla="*/ 664 h 1418"/>
              <a:gd name="T94" fmla="*/ 848 w 1187"/>
              <a:gd name="T95" fmla="*/ 284 h 1418"/>
              <a:gd name="T96" fmla="*/ 848 w 1187"/>
              <a:gd name="T97" fmla="*/ 321 h 1418"/>
              <a:gd name="T98" fmla="*/ 859 w 1187"/>
              <a:gd name="T99" fmla="*/ 325 h 1418"/>
              <a:gd name="T100" fmla="*/ 930 w 1187"/>
              <a:gd name="T101" fmla="*/ 325 h 1418"/>
              <a:gd name="T102" fmla="*/ 930 w 1187"/>
              <a:gd name="T103" fmla="*/ 403 h 1418"/>
              <a:gd name="T104" fmla="*/ 943 w 1187"/>
              <a:gd name="T105" fmla="*/ 407 h 1418"/>
              <a:gd name="T106" fmla="*/ 1012 w 1187"/>
              <a:gd name="T107" fmla="*/ 366 h 1418"/>
              <a:gd name="T108" fmla="*/ 1012 w 1187"/>
              <a:gd name="T109" fmla="*/ 489 h 1418"/>
              <a:gd name="T110" fmla="*/ 1025 w 1187"/>
              <a:gd name="T111" fmla="*/ 493 h 1418"/>
              <a:gd name="T112" fmla="*/ 1090 w 1187"/>
              <a:gd name="T113" fmla="*/ 405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7" h="1418">
                <a:moveTo>
                  <a:pt x="1187" y="360"/>
                </a:moveTo>
                <a:lnTo>
                  <a:pt x="1187" y="360"/>
                </a:lnTo>
                <a:lnTo>
                  <a:pt x="1185" y="353"/>
                </a:lnTo>
                <a:lnTo>
                  <a:pt x="1180" y="349"/>
                </a:lnTo>
                <a:lnTo>
                  <a:pt x="487" y="2"/>
                </a:lnTo>
                <a:lnTo>
                  <a:pt x="487" y="2"/>
                </a:lnTo>
                <a:lnTo>
                  <a:pt x="480" y="0"/>
                </a:lnTo>
                <a:lnTo>
                  <a:pt x="474" y="2"/>
                </a:lnTo>
                <a:lnTo>
                  <a:pt x="474" y="2"/>
                </a:lnTo>
                <a:lnTo>
                  <a:pt x="472" y="4"/>
                </a:lnTo>
                <a:lnTo>
                  <a:pt x="403" y="38"/>
                </a:lnTo>
                <a:lnTo>
                  <a:pt x="403" y="38"/>
                </a:lnTo>
                <a:lnTo>
                  <a:pt x="401" y="40"/>
                </a:lnTo>
                <a:lnTo>
                  <a:pt x="398" y="43"/>
                </a:lnTo>
                <a:lnTo>
                  <a:pt x="398" y="43"/>
                </a:lnTo>
                <a:lnTo>
                  <a:pt x="398" y="47"/>
                </a:lnTo>
                <a:lnTo>
                  <a:pt x="396" y="51"/>
                </a:lnTo>
                <a:lnTo>
                  <a:pt x="396" y="353"/>
                </a:lnTo>
                <a:lnTo>
                  <a:pt x="91" y="200"/>
                </a:lnTo>
                <a:lnTo>
                  <a:pt x="91" y="200"/>
                </a:lnTo>
                <a:lnTo>
                  <a:pt x="86" y="198"/>
                </a:lnTo>
                <a:lnTo>
                  <a:pt x="78" y="200"/>
                </a:lnTo>
                <a:lnTo>
                  <a:pt x="7" y="234"/>
                </a:lnTo>
                <a:lnTo>
                  <a:pt x="7" y="234"/>
                </a:lnTo>
                <a:lnTo>
                  <a:pt x="4" y="235"/>
                </a:lnTo>
                <a:lnTo>
                  <a:pt x="2" y="239"/>
                </a:lnTo>
                <a:lnTo>
                  <a:pt x="2" y="243"/>
                </a:lnTo>
                <a:lnTo>
                  <a:pt x="0" y="247"/>
                </a:lnTo>
                <a:lnTo>
                  <a:pt x="0" y="247"/>
                </a:lnTo>
                <a:lnTo>
                  <a:pt x="0" y="249"/>
                </a:lnTo>
                <a:lnTo>
                  <a:pt x="0" y="1058"/>
                </a:lnTo>
                <a:lnTo>
                  <a:pt x="0" y="1058"/>
                </a:lnTo>
                <a:lnTo>
                  <a:pt x="2" y="1065"/>
                </a:lnTo>
                <a:lnTo>
                  <a:pt x="7" y="1069"/>
                </a:lnTo>
                <a:lnTo>
                  <a:pt x="702" y="1416"/>
                </a:lnTo>
                <a:lnTo>
                  <a:pt x="702" y="1416"/>
                </a:lnTo>
                <a:lnTo>
                  <a:pt x="708" y="1418"/>
                </a:lnTo>
                <a:lnTo>
                  <a:pt x="708" y="1418"/>
                </a:lnTo>
                <a:lnTo>
                  <a:pt x="713" y="1416"/>
                </a:lnTo>
                <a:lnTo>
                  <a:pt x="713" y="1416"/>
                </a:lnTo>
                <a:lnTo>
                  <a:pt x="715" y="1416"/>
                </a:lnTo>
                <a:lnTo>
                  <a:pt x="786" y="1381"/>
                </a:lnTo>
                <a:lnTo>
                  <a:pt x="786" y="1381"/>
                </a:lnTo>
                <a:lnTo>
                  <a:pt x="790" y="1379"/>
                </a:lnTo>
                <a:lnTo>
                  <a:pt x="792" y="1377"/>
                </a:lnTo>
                <a:lnTo>
                  <a:pt x="793" y="1369"/>
                </a:lnTo>
                <a:lnTo>
                  <a:pt x="793" y="1369"/>
                </a:lnTo>
                <a:lnTo>
                  <a:pt x="793" y="1367"/>
                </a:lnTo>
                <a:lnTo>
                  <a:pt x="793" y="1065"/>
                </a:lnTo>
                <a:lnTo>
                  <a:pt x="765" y="1052"/>
                </a:lnTo>
                <a:lnTo>
                  <a:pt x="765" y="1364"/>
                </a:lnTo>
                <a:lnTo>
                  <a:pt x="765" y="1364"/>
                </a:lnTo>
                <a:lnTo>
                  <a:pt x="721" y="1384"/>
                </a:lnTo>
                <a:lnTo>
                  <a:pt x="721" y="1030"/>
                </a:lnTo>
                <a:lnTo>
                  <a:pt x="694" y="1017"/>
                </a:lnTo>
                <a:lnTo>
                  <a:pt x="694" y="1382"/>
                </a:lnTo>
                <a:lnTo>
                  <a:pt x="545" y="1308"/>
                </a:lnTo>
                <a:lnTo>
                  <a:pt x="545" y="942"/>
                </a:lnTo>
                <a:lnTo>
                  <a:pt x="1098" y="1218"/>
                </a:lnTo>
                <a:lnTo>
                  <a:pt x="1098" y="1218"/>
                </a:lnTo>
                <a:lnTo>
                  <a:pt x="1103" y="1220"/>
                </a:lnTo>
                <a:lnTo>
                  <a:pt x="1103" y="1220"/>
                </a:lnTo>
                <a:lnTo>
                  <a:pt x="1103" y="1220"/>
                </a:lnTo>
                <a:lnTo>
                  <a:pt x="1103" y="1220"/>
                </a:lnTo>
                <a:lnTo>
                  <a:pt x="1105" y="1220"/>
                </a:lnTo>
                <a:lnTo>
                  <a:pt x="1105" y="1220"/>
                </a:lnTo>
                <a:lnTo>
                  <a:pt x="1109" y="1218"/>
                </a:lnTo>
                <a:lnTo>
                  <a:pt x="1182" y="1183"/>
                </a:lnTo>
                <a:lnTo>
                  <a:pt x="1182" y="1183"/>
                </a:lnTo>
                <a:lnTo>
                  <a:pt x="1184" y="1181"/>
                </a:lnTo>
                <a:lnTo>
                  <a:pt x="1187" y="1179"/>
                </a:lnTo>
                <a:lnTo>
                  <a:pt x="1187" y="1175"/>
                </a:lnTo>
                <a:lnTo>
                  <a:pt x="1187" y="1172"/>
                </a:lnTo>
                <a:lnTo>
                  <a:pt x="1187" y="1172"/>
                </a:lnTo>
                <a:lnTo>
                  <a:pt x="1187" y="1170"/>
                </a:lnTo>
                <a:lnTo>
                  <a:pt x="1187" y="360"/>
                </a:lnTo>
                <a:close/>
                <a:moveTo>
                  <a:pt x="1161" y="1166"/>
                </a:moveTo>
                <a:lnTo>
                  <a:pt x="1116" y="1187"/>
                </a:lnTo>
                <a:lnTo>
                  <a:pt x="1116" y="396"/>
                </a:lnTo>
                <a:lnTo>
                  <a:pt x="1116" y="396"/>
                </a:lnTo>
                <a:lnTo>
                  <a:pt x="1115" y="390"/>
                </a:lnTo>
                <a:lnTo>
                  <a:pt x="1109" y="385"/>
                </a:lnTo>
                <a:lnTo>
                  <a:pt x="437" y="49"/>
                </a:lnTo>
                <a:lnTo>
                  <a:pt x="480" y="28"/>
                </a:lnTo>
                <a:lnTo>
                  <a:pt x="480" y="28"/>
                </a:lnTo>
                <a:lnTo>
                  <a:pt x="1161" y="370"/>
                </a:lnTo>
                <a:lnTo>
                  <a:pt x="1161" y="1166"/>
                </a:lnTo>
                <a:close/>
                <a:moveTo>
                  <a:pt x="82" y="226"/>
                </a:moveTo>
                <a:lnTo>
                  <a:pt x="396" y="383"/>
                </a:lnTo>
                <a:lnTo>
                  <a:pt x="396" y="424"/>
                </a:lnTo>
                <a:lnTo>
                  <a:pt x="39" y="247"/>
                </a:lnTo>
                <a:lnTo>
                  <a:pt x="82" y="226"/>
                </a:lnTo>
                <a:close/>
                <a:moveTo>
                  <a:pt x="183" y="545"/>
                </a:moveTo>
                <a:lnTo>
                  <a:pt x="183" y="545"/>
                </a:lnTo>
                <a:lnTo>
                  <a:pt x="177" y="549"/>
                </a:lnTo>
                <a:lnTo>
                  <a:pt x="176" y="554"/>
                </a:lnTo>
                <a:lnTo>
                  <a:pt x="176" y="1123"/>
                </a:lnTo>
                <a:lnTo>
                  <a:pt x="28" y="1049"/>
                </a:lnTo>
                <a:lnTo>
                  <a:pt x="28" y="269"/>
                </a:lnTo>
                <a:lnTo>
                  <a:pt x="146" y="329"/>
                </a:lnTo>
                <a:lnTo>
                  <a:pt x="146" y="329"/>
                </a:lnTo>
                <a:lnTo>
                  <a:pt x="146" y="334"/>
                </a:lnTo>
                <a:lnTo>
                  <a:pt x="146" y="364"/>
                </a:lnTo>
                <a:lnTo>
                  <a:pt x="146" y="364"/>
                </a:lnTo>
                <a:lnTo>
                  <a:pt x="146" y="368"/>
                </a:lnTo>
                <a:lnTo>
                  <a:pt x="148" y="370"/>
                </a:lnTo>
                <a:lnTo>
                  <a:pt x="149" y="372"/>
                </a:lnTo>
                <a:lnTo>
                  <a:pt x="153" y="372"/>
                </a:lnTo>
                <a:lnTo>
                  <a:pt x="153" y="372"/>
                </a:lnTo>
                <a:lnTo>
                  <a:pt x="157" y="372"/>
                </a:lnTo>
                <a:lnTo>
                  <a:pt x="161" y="370"/>
                </a:lnTo>
                <a:lnTo>
                  <a:pt x="162" y="368"/>
                </a:lnTo>
                <a:lnTo>
                  <a:pt x="162" y="364"/>
                </a:lnTo>
                <a:lnTo>
                  <a:pt x="162" y="338"/>
                </a:lnTo>
                <a:lnTo>
                  <a:pt x="228" y="370"/>
                </a:lnTo>
                <a:lnTo>
                  <a:pt x="228" y="370"/>
                </a:lnTo>
                <a:lnTo>
                  <a:pt x="228" y="375"/>
                </a:lnTo>
                <a:lnTo>
                  <a:pt x="228" y="444"/>
                </a:lnTo>
                <a:lnTo>
                  <a:pt x="228" y="444"/>
                </a:lnTo>
                <a:lnTo>
                  <a:pt x="228" y="448"/>
                </a:lnTo>
                <a:lnTo>
                  <a:pt x="230" y="452"/>
                </a:lnTo>
                <a:lnTo>
                  <a:pt x="233" y="454"/>
                </a:lnTo>
                <a:lnTo>
                  <a:pt x="235" y="454"/>
                </a:lnTo>
                <a:lnTo>
                  <a:pt x="235" y="454"/>
                </a:lnTo>
                <a:lnTo>
                  <a:pt x="239" y="454"/>
                </a:lnTo>
                <a:lnTo>
                  <a:pt x="243" y="452"/>
                </a:lnTo>
                <a:lnTo>
                  <a:pt x="245" y="448"/>
                </a:lnTo>
                <a:lnTo>
                  <a:pt x="245" y="444"/>
                </a:lnTo>
                <a:lnTo>
                  <a:pt x="245" y="379"/>
                </a:lnTo>
                <a:lnTo>
                  <a:pt x="310" y="411"/>
                </a:lnTo>
                <a:lnTo>
                  <a:pt x="310" y="411"/>
                </a:lnTo>
                <a:lnTo>
                  <a:pt x="310" y="416"/>
                </a:lnTo>
                <a:lnTo>
                  <a:pt x="310" y="532"/>
                </a:lnTo>
                <a:lnTo>
                  <a:pt x="310" y="532"/>
                </a:lnTo>
                <a:lnTo>
                  <a:pt x="310" y="536"/>
                </a:lnTo>
                <a:lnTo>
                  <a:pt x="312" y="538"/>
                </a:lnTo>
                <a:lnTo>
                  <a:pt x="316" y="539"/>
                </a:lnTo>
                <a:lnTo>
                  <a:pt x="319" y="541"/>
                </a:lnTo>
                <a:lnTo>
                  <a:pt x="319" y="541"/>
                </a:lnTo>
                <a:lnTo>
                  <a:pt x="321" y="539"/>
                </a:lnTo>
                <a:lnTo>
                  <a:pt x="325" y="538"/>
                </a:lnTo>
                <a:lnTo>
                  <a:pt x="327" y="536"/>
                </a:lnTo>
                <a:lnTo>
                  <a:pt x="327" y="532"/>
                </a:lnTo>
                <a:lnTo>
                  <a:pt x="327" y="420"/>
                </a:lnTo>
                <a:lnTo>
                  <a:pt x="396" y="454"/>
                </a:lnTo>
                <a:lnTo>
                  <a:pt x="396" y="646"/>
                </a:lnTo>
                <a:lnTo>
                  <a:pt x="194" y="543"/>
                </a:lnTo>
                <a:lnTo>
                  <a:pt x="194" y="543"/>
                </a:lnTo>
                <a:lnTo>
                  <a:pt x="189" y="543"/>
                </a:lnTo>
                <a:lnTo>
                  <a:pt x="183" y="545"/>
                </a:lnTo>
                <a:lnTo>
                  <a:pt x="183" y="545"/>
                </a:lnTo>
                <a:close/>
                <a:moveTo>
                  <a:pt x="521" y="1295"/>
                </a:moveTo>
                <a:lnTo>
                  <a:pt x="202" y="1136"/>
                </a:lnTo>
                <a:lnTo>
                  <a:pt x="202" y="575"/>
                </a:lnTo>
                <a:lnTo>
                  <a:pt x="396" y="674"/>
                </a:lnTo>
                <a:lnTo>
                  <a:pt x="396" y="860"/>
                </a:lnTo>
                <a:lnTo>
                  <a:pt x="396" y="860"/>
                </a:lnTo>
                <a:lnTo>
                  <a:pt x="398" y="866"/>
                </a:lnTo>
                <a:lnTo>
                  <a:pt x="403" y="871"/>
                </a:lnTo>
                <a:lnTo>
                  <a:pt x="521" y="929"/>
                </a:lnTo>
                <a:lnTo>
                  <a:pt x="521" y="1295"/>
                </a:lnTo>
                <a:close/>
                <a:moveTo>
                  <a:pt x="1090" y="1185"/>
                </a:moveTo>
                <a:lnTo>
                  <a:pt x="829" y="1054"/>
                </a:lnTo>
                <a:lnTo>
                  <a:pt x="829" y="1054"/>
                </a:lnTo>
                <a:lnTo>
                  <a:pt x="831" y="1050"/>
                </a:lnTo>
                <a:lnTo>
                  <a:pt x="831" y="1009"/>
                </a:lnTo>
                <a:lnTo>
                  <a:pt x="831" y="1009"/>
                </a:lnTo>
                <a:lnTo>
                  <a:pt x="829" y="1006"/>
                </a:lnTo>
                <a:lnTo>
                  <a:pt x="827" y="1004"/>
                </a:lnTo>
                <a:lnTo>
                  <a:pt x="825" y="1002"/>
                </a:lnTo>
                <a:lnTo>
                  <a:pt x="821" y="1000"/>
                </a:lnTo>
                <a:lnTo>
                  <a:pt x="821" y="1000"/>
                </a:lnTo>
                <a:lnTo>
                  <a:pt x="818" y="1002"/>
                </a:lnTo>
                <a:lnTo>
                  <a:pt x="814" y="1004"/>
                </a:lnTo>
                <a:lnTo>
                  <a:pt x="812" y="1006"/>
                </a:lnTo>
                <a:lnTo>
                  <a:pt x="812" y="1009"/>
                </a:lnTo>
                <a:lnTo>
                  <a:pt x="812" y="1045"/>
                </a:lnTo>
                <a:lnTo>
                  <a:pt x="747" y="1013"/>
                </a:lnTo>
                <a:lnTo>
                  <a:pt x="747" y="1013"/>
                </a:lnTo>
                <a:lnTo>
                  <a:pt x="749" y="1009"/>
                </a:lnTo>
                <a:lnTo>
                  <a:pt x="749" y="924"/>
                </a:lnTo>
                <a:lnTo>
                  <a:pt x="749" y="924"/>
                </a:lnTo>
                <a:lnTo>
                  <a:pt x="747" y="920"/>
                </a:lnTo>
                <a:lnTo>
                  <a:pt x="745" y="916"/>
                </a:lnTo>
                <a:lnTo>
                  <a:pt x="743" y="914"/>
                </a:lnTo>
                <a:lnTo>
                  <a:pt x="739" y="914"/>
                </a:lnTo>
                <a:lnTo>
                  <a:pt x="739" y="914"/>
                </a:lnTo>
                <a:lnTo>
                  <a:pt x="736" y="914"/>
                </a:lnTo>
                <a:lnTo>
                  <a:pt x="732" y="916"/>
                </a:lnTo>
                <a:lnTo>
                  <a:pt x="730" y="920"/>
                </a:lnTo>
                <a:lnTo>
                  <a:pt x="730" y="924"/>
                </a:lnTo>
                <a:lnTo>
                  <a:pt x="730" y="1004"/>
                </a:lnTo>
                <a:lnTo>
                  <a:pt x="665" y="972"/>
                </a:lnTo>
                <a:lnTo>
                  <a:pt x="665" y="972"/>
                </a:lnTo>
                <a:lnTo>
                  <a:pt x="665" y="968"/>
                </a:lnTo>
                <a:lnTo>
                  <a:pt x="665" y="840"/>
                </a:lnTo>
                <a:lnTo>
                  <a:pt x="665" y="840"/>
                </a:lnTo>
                <a:lnTo>
                  <a:pt x="665" y="836"/>
                </a:lnTo>
                <a:lnTo>
                  <a:pt x="663" y="832"/>
                </a:lnTo>
                <a:lnTo>
                  <a:pt x="661" y="830"/>
                </a:lnTo>
                <a:lnTo>
                  <a:pt x="657" y="830"/>
                </a:lnTo>
                <a:lnTo>
                  <a:pt x="657" y="830"/>
                </a:lnTo>
                <a:lnTo>
                  <a:pt x="653" y="830"/>
                </a:lnTo>
                <a:lnTo>
                  <a:pt x="650" y="832"/>
                </a:lnTo>
                <a:lnTo>
                  <a:pt x="648" y="836"/>
                </a:lnTo>
                <a:lnTo>
                  <a:pt x="648" y="840"/>
                </a:lnTo>
                <a:lnTo>
                  <a:pt x="648" y="963"/>
                </a:lnTo>
                <a:lnTo>
                  <a:pt x="582" y="931"/>
                </a:lnTo>
                <a:lnTo>
                  <a:pt x="582" y="931"/>
                </a:lnTo>
                <a:lnTo>
                  <a:pt x="582" y="927"/>
                </a:lnTo>
                <a:lnTo>
                  <a:pt x="582" y="754"/>
                </a:lnTo>
                <a:lnTo>
                  <a:pt x="582" y="754"/>
                </a:lnTo>
                <a:lnTo>
                  <a:pt x="582" y="752"/>
                </a:lnTo>
                <a:lnTo>
                  <a:pt x="581" y="748"/>
                </a:lnTo>
                <a:lnTo>
                  <a:pt x="577" y="746"/>
                </a:lnTo>
                <a:lnTo>
                  <a:pt x="575" y="746"/>
                </a:lnTo>
                <a:lnTo>
                  <a:pt x="575" y="746"/>
                </a:lnTo>
                <a:lnTo>
                  <a:pt x="571" y="746"/>
                </a:lnTo>
                <a:lnTo>
                  <a:pt x="568" y="748"/>
                </a:lnTo>
                <a:lnTo>
                  <a:pt x="566" y="752"/>
                </a:lnTo>
                <a:lnTo>
                  <a:pt x="566" y="754"/>
                </a:lnTo>
                <a:lnTo>
                  <a:pt x="566" y="922"/>
                </a:lnTo>
                <a:lnTo>
                  <a:pt x="500" y="890"/>
                </a:lnTo>
                <a:lnTo>
                  <a:pt x="500" y="890"/>
                </a:lnTo>
                <a:lnTo>
                  <a:pt x="500" y="886"/>
                </a:lnTo>
                <a:lnTo>
                  <a:pt x="500" y="668"/>
                </a:lnTo>
                <a:lnTo>
                  <a:pt x="500" y="668"/>
                </a:lnTo>
                <a:lnTo>
                  <a:pt x="500" y="664"/>
                </a:lnTo>
                <a:lnTo>
                  <a:pt x="498" y="661"/>
                </a:lnTo>
                <a:lnTo>
                  <a:pt x="495" y="659"/>
                </a:lnTo>
                <a:lnTo>
                  <a:pt x="491" y="659"/>
                </a:lnTo>
                <a:lnTo>
                  <a:pt x="491" y="659"/>
                </a:lnTo>
                <a:lnTo>
                  <a:pt x="489" y="659"/>
                </a:lnTo>
                <a:lnTo>
                  <a:pt x="485" y="661"/>
                </a:lnTo>
                <a:lnTo>
                  <a:pt x="484" y="664"/>
                </a:lnTo>
                <a:lnTo>
                  <a:pt x="484" y="668"/>
                </a:lnTo>
                <a:lnTo>
                  <a:pt x="484" y="881"/>
                </a:lnTo>
                <a:lnTo>
                  <a:pt x="424" y="851"/>
                </a:lnTo>
                <a:lnTo>
                  <a:pt x="424" y="71"/>
                </a:lnTo>
                <a:lnTo>
                  <a:pt x="848" y="284"/>
                </a:lnTo>
                <a:lnTo>
                  <a:pt x="848" y="284"/>
                </a:lnTo>
                <a:lnTo>
                  <a:pt x="848" y="288"/>
                </a:lnTo>
                <a:lnTo>
                  <a:pt x="848" y="318"/>
                </a:lnTo>
                <a:lnTo>
                  <a:pt x="848" y="318"/>
                </a:lnTo>
                <a:lnTo>
                  <a:pt x="848" y="321"/>
                </a:lnTo>
                <a:lnTo>
                  <a:pt x="849" y="323"/>
                </a:lnTo>
                <a:lnTo>
                  <a:pt x="853" y="325"/>
                </a:lnTo>
                <a:lnTo>
                  <a:pt x="857" y="327"/>
                </a:lnTo>
                <a:lnTo>
                  <a:pt x="857" y="327"/>
                </a:lnTo>
                <a:lnTo>
                  <a:pt x="859" y="325"/>
                </a:lnTo>
                <a:lnTo>
                  <a:pt x="862" y="323"/>
                </a:lnTo>
                <a:lnTo>
                  <a:pt x="864" y="321"/>
                </a:lnTo>
                <a:lnTo>
                  <a:pt x="864" y="318"/>
                </a:lnTo>
                <a:lnTo>
                  <a:pt x="864" y="293"/>
                </a:lnTo>
                <a:lnTo>
                  <a:pt x="930" y="325"/>
                </a:lnTo>
                <a:lnTo>
                  <a:pt x="930" y="325"/>
                </a:lnTo>
                <a:lnTo>
                  <a:pt x="930" y="329"/>
                </a:lnTo>
                <a:lnTo>
                  <a:pt x="930" y="400"/>
                </a:lnTo>
                <a:lnTo>
                  <a:pt x="930" y="400"/>
                </a:lnTo>
                <a:lnTo>
                  <a:pt x="930" y="403"/>
                </a:lnTo>
                <a:lnTo>
                  <a:pt x="932" y="405"/>
                </a:lnTo>
                <a:lnTo>
                  <a:pt x="935" y="407"/>
                </a:lnTo>
                <a:lnTo>
                  <a:pt x="939" y="409"/>
                </a:lnTo>
                <a:lnTo>
                  <a:pt x="939" y="409"/>
                </a:lnTo>
                <a:lnTo>
                  <a:pt x="943" y="407"/>
                </a:lnTo>
                <a:lnTo>
                  <a:pt x="945" y="405"/>
                </a:lnTo>
                <a:lnTo>
                  <a:pt x="946" y="403"/>
                </a:lnTo>
                <a:lnTo>
                  <a:pt x="948" y="400"/>
                </a:lnTo>
                <a:lnTo>
                  <a:pt x="948" y="334"/>
                </a:lnTo>
                <a:lnTo>
                  <a:pt x="1012" y="366"/>
                </a:lnTo>
                <a:lnTo>
                  <a:pt x="1012" y="366"/>
                </a:lnTo>
                <a:lnTo>
                  <a:pt x="1012" y="370"/>
                </a:lnTo>
                <a:lnTo>
                  <a:pt x="1012" y="485"/>
                </a:lnTo>
                <a:lnTo>
                  <a:pt x="1012" y="485"/>
                </a:lnTo>
                <a:lnTo>
                  <a:pt x="1012" y="489"/>
                </a:lnTo>
                <a:lnTo>
                  <a:pt x="1014" y="491"/>
                </a:lnTo>
                <a:lnTo>
                  <a:pt x="1017" y="493"/>
                </a:lnTo>
                <a:lnTo>
                  <a:pt x="1021" y="495"/>
                </a:lnTo>
                <a:lnTo>
                  <a:pt x="1021" y="495"/>
                </a:lnTo>
                <a:lnTo>
                  <a:pt x="1025" y="493"/>
                </a:lnTo>
                <a:lnTo>
                  <a:pt x="1027" y="491"/>
                </a:lnTo>
                <a:lnTo>
                  <a:pt x="1029" y="489"/>
                </a:lnTo>
                <a:lnTo>
                  <a:pt x="1030" y="485"/>
                </a:lnTo>
                <a:lnTo>
                  <a:pt x="1030" y="375"/>
                </a:lnTo>
                <a:lnTo>
                  <a:pt x="1090" y="405"/>
                </a:lnTo>
                <a:lnTo>
                  <a:pt x="1090" y="1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344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IM 16x9">
  <a:themeElements>
    <a:clrScheme name="Autodesk colors">
      <a:dk1>
        <a:srgbClr val="000000"/>
      </a:dk1>
      <a:lt1>
        <a:srgbClr val="FFFFFF"/>
      </a:lt1>
      <a:dk2>
        <a:srgbClr val="494C44"/>
      </a:dk2>
      <a:lt2>
        <a:srgbClr val="FFFFFF"/>
      </a:lt2>
      <a:accent1>
        <a:srgbClr val="32BCAD"/>
      </a:accent1>
      <a:accent2>
        <a:srgbClr val="87BC40"/>
      </a:accent2>
      <a:accent3>
        <a:srgbClr val="1B58A8"/>
      </a:accent3>
      <a:accent4>
        <a:srgbClr val="0696D7"/>
      </a:accent4>
      <a:accent5>
        <a:srgbClr val="005E30"/>
      </a:accent5>
      <a:accent6>
        <a:srgbClr val="007272"/>
      </a:accent6>
      <a:hlink>
        <a:srgbClr val="007272"/>
      </a:hlink>
      <a:folHlink>
        <a:srgbClr val="007272"/>
      </a:folHlink>
    </a:clrScheme>
    <a:fontScheme name="Custom 1">
      <a:majorFont>
        <a:latin typeface="Frutiger Next LT W1G"/>
        <a:ea typeface=""/>
        <a:cs typeface=""/>
      </a:majorFont>
      <a:minorFont>
        <a:latin typeface="Frutiger Next LT W1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Red">
      <a:srgbClr val="FF3300"/>
    </a:custClr>
    <a:custClr name="Yellow">
      <a:srgbClr val="FFCC00"/>
    </a:custClr>
    <a:custClr name="Primary Dark Red">
      <a:srgbClr val="DD2222"/>
    </a:custClr>
    <a:custClr name="Primary Red-Orange">
      <a:srgbClr val="EE5522"/>
    </a:custClr>
    <a:custClr name="Primary Dark Orange">
      <a:srgbClr val="EE8822"/>
    </a:custClr>
    <a:custClr name="Primary Lt Orange">
      <a:srgbClr val="FFAA11"/>
    </a:custClr>
    <a:custClr name="Tertiary Lt Yellow">
      <a:srgbClr val="F5F28C"/>
    </a:custClr>
    <a:custClr name="Secondary Blue">
      <a:srgbClr val="1858A8"/>
    </a:custClr>
    <a:custClr name="Primary A360 Blue">
      <a:srgbClr val="3566CC"/>
    </a:custClr>
    <a:custClr name="Secondary Green">
      <a:srgbClr val="005E30"/>
    </a:custClr>
    <a:custClr name="Tertiary Green">
      <a:srgbClr val="66CC00"/>
    </a:custClr>
    <a:custClr name="Tertiary Teal">
      <a:srgbClr val="00BC8D"/>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BIM 16x9</Template>
  <TotalTime>9962</TotalTime>
  <Words>1496</Words>
  <Application>Microsoft Macintosh PowerPoint</Application>
  <PresentationFormat>Custom</PresentationFormat>
  <Paragraphs>162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Frutiger Next LT W1G</vt:lpstr>
      <vt:lpstr>Wingdings</vt:lpstr>
      <vt:lpstr>Arial</vt:lpstr>
      <vt:lpstr>BIM 16x9</vt:lpstr>
      <vt:lpstr>PowerPoint Presentation</vt:lpstr>
      <vt:lpstr>The cost to owners  </vt:lpstr>
      <vt:lpstr>Problems owners face</vt:lpstr>
      <vt:lpstr>Building Information Modeling (BIM)</vt:lpstr>
      <vt:lpstr>BIM empowers owners</vt:lpstr>
      <vt:lpstr>Top BIM benefits for owners</vt:lpstr>
      <vt:lpstr>How BIM saves owners’ time and money throughout the building lifecycle </vt:lpstr>
      <vt:lpstr>BIM saves time and money in the design phase</vt:lpstr>
      <vt:lpstr>BIM saves time and money in the construction phase</vt:lpstr>
      <vt:lpstr>BIM saves time and money in the management phase</vt:lpstr>
      <vt:lpstr>Adoption is increasing through mandates, smart building initiatives, and owner edicts—creating a BIM tidal wave</vt:lpstr>
      <vt:lpstr>Customer ROI on BIM</vt:lpstr>
      <vt:lpstr>The future of the building lifecycle</vt:lpstr>
      <vt:lpstr>Learn more</vt:lpstr>
    </vt:vector>
  </TitlesOfParts>
  <Company>Autodesk,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Palmer</dc:creator>
  <cp:lastModifiedBy>Adrienne Bliss</cp:lastModifiedBy>
  <cp:revision>124</cp:revision>
  <cp:lastPrinted>2014-01-23T16:27:01Z</cp:lastPrinted>
  <dcterms:created xsi:type="dcterms:W3CDTF">2015-03-12T17:35:27Z</dcterms:created>
  <dcterms:modified xsi:type="dcterms:W3CDTF">2016-01-28T21:50:39Z</dcterms:modified>
</cp:coreProperties>
</file>